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6" r:id="rId1"/>
  </p:sldMasterIdLst>
  <p:notesMasterIdLst>
    <p:notesMasterId r:id="rId40"/>
  </p:notesMasterIdLst>
  <p:handoutMasterIdLst>
    <p:handoutMasterId r:id="rId41"/>
  </p:handoutMasterIdLst>
  <p:sldIdLst>
    <p:sldId id="428" r:id="rId2"/>
    <p:sldId id="362" r:id="rId3"/>
    <p:sldId id="396" r:id="rId4"/>
    <p:sldId id="397" r:id="rId5"/>
    <p:sldId id="398" r:id="rId6"/>
    <p:sldId id="425" r:id="rId7"/>
    <p:sldId id="399" r:id="rId8"/>
    <p:sldId id="429" r:id="rId9"/>
    <p:sldId id="424" r:id="rId10"/>
    <p:sldId id="401" r:id="rId11"/>
    <p:sldId id="402" r:id="rId12"/>
    <p:sldId id="426" r:id="rId13"/>
    <p:sldId id="416" r:id="rId14"/>
    <p:sldId id="417" r:id="rId15"/>
    <p:sldId id="418" r:id="rId16"/>
    <p:sldId id="407" r:id="rId17"/>
    <p:sldId id="376" r:id="rId18"/>
    <p:sldId id="423" r:id="rId19"/>
    <p:sldId id="385" r:id="rId20"/>
    <p:sldId id="408" r:id="rId21"/>
    <p:sldId id="414" r:id="rId22"/>
    <p:sldId id="427" r:id="rId23"/>
    <p:sldId id="413" r:id="rId24"/>
    <p:sldId id="415" r:id="rId25"/>
    <p:sldId id="409" r:id="rId26"/>
    <p:sldId id="411" r:id="rId27"/>
    <p:sldId id="386" r:id="rId28"/>
    <p:sldId id="382" r:id="rId29"/>
    <p:sldId id="387" r:id="rId30"/>
    <p:sldId id="434" r:id="rId31"/>
    <p:sldId id="430" r:id="rId32"/>
    <p:sldId id="437" r:id="rId33"/>
    <p:sldId id="431" r:id="rId34"/>
    <p:sldId id="432" r:id="rId35"/>
    <p:sldId id="433" r:id="rId36"/>
    <p:sldId id="435" r:id="rId37"/>
    <p:sldId id="436" r:id="rId38"/>
    <p:sldId id="438" r:id="rId39"/>
  </p:sldIdLst>
  <p:sldSz cx="9902825" cy="6858000"/>
  <p:notesSz cx="6662738" cy="9926638"/>
  <p:custDataLst>
    <p:tags r:id="rId42"/>
  </p:custData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rgbClr val="000000"/>
        </a:solidFill>
        <a:latin typeface="Arial" charset="0"/>
        <a:ea typeface="+mn-ea"/>
        <a:cs typeface="+mn-cs"/>
      </a:defRPr>
    </a:lvl1pPr>
    <a:lvl2pPr marL="457200" algn="ctr" rtl="0" eaLnBrk="0" fontAlgn="base" hangingPunct="0">
      <a:spcBef>
        <a:spcPct val="0"/>
      </a:spcBef>
      <a:spcAft>
        <a:spcPct val="0"/>
      </a:spcAft>
      <a:defRPr sz="2400" kern="1200">
        <a:solidFill>
          <a:srgbClr val="000000"/>
        </a:solidFill>
        <a:latin typeface="Arial" charset="0"/>
        <a:ea typeface="+mn-ea"/>
        <a:cs typeface="+mn-cs"/>
      </a:defRPr>
    </a:lvl2pPr>
    <a:lvl3pPr marL="914400" algn="ctr" rtl="0" eaLnBrk="0" fontAlgn="base" hangingPunct="0">
      <a:spcBef>
        <a:spcPct val="0"/>
      </a:spcBef>
      <a:spcAft>
        <a:spcPct val="0"/>
      </a:spcAft>
      <a:defRPr sz="2400" kern="1200">
        <a:solidFill>
          <a:srgbClr val="000000"/>
        </a:solidFill>
        <a:latin typeface="Arial" charset="0"/>
        <a:ea typeface="+mn-ea"/>
        <a:cs typeface="+mn-cs"/>
      </a:defRPr>
    </a:lvl3pPr>
    <a:lvl4pPr marL="1371600" algn="ctr" rtl="0" eaLnBrk="0" fontAlgn="base" hangingPunct="0">
      <a:spcBef>
        <a:spcPct val="0"/>
      </a:spcBef>
      <a:spcAft>
        <a:spcPct val="0"/>
      </a:spcAft>
      <a:defRPr sz="2400" kern="1200">
        <a:solidFill>
          <a:srgbClr val="000000"/>
        </a:solidFill>
        <a:latin typeface="Arial" charset="0"/>
        <a:ea typeface="+mn-ea"/>
        <a:cs typeface="+mn-cs"/>
      </a:defRPr>
    </a:lvl4pPr>
    <a:lvl5pPr marL="1828800" algn="ctr" rtl="0" eaLnBrk="0" fontAlgn="base" hangingPunct="0">
      <a:spcBef>
        <a:spcPct val="0"/>
      </a:spcBef>
      <a:spcAft>
        <a:spcPct val="0"/>
      </a:spcAft>
      <a:defRPr sz="2400" kern="1200">
        <a:solidFill>
          <a:srgbClr val="000000"/>
        </a:solidFill>
        <a:latin typeface="Arial" charset="0"/>
        <a:ea typeface="+mn-ea"/>
        <a:cs typeface="+mn-cs"/>
      </a:defRPr>
    </a:lvl5pPr>
    <a:lvl6pPr marL="2286000" algn="l" defTabSz="914400" rtl="0" eaLnBrk="1" latinLnBrk="0" hangingPunct="1">
      <a:defRPr sz="2400" kern="1200">
        <a:solidFill>
          <a:srgbClr val="000000"/>
        </a:solidFill>
        <a:latin typeface="Arial" charset="0"/>
        <a:ea typeface="+mn-ea"/>
        <a:cs typeface="+mn-cs"/>
      </a:defRPr>
    </a:lvl6pPr>
    <a:lvl7pPr marL="2743200" algn="l" defTabSz="914400" rtl="0" eaLnBrk="1" latinLnBrk="0" hangingPunct="1">
      <a:defRPr sz="2400" kern="1200">
        <a:solidFill>
          <a:srgbClr val="000000"/>
        </a:solidFill>
        <a:latin typeface="Arial" charset="0"/>
        <a:ea typeface="+mn-ea"/>
        <a:cs typeface="+mn-cs"/>
      </a:defRPr>
    </a:lvl7pPr>
    <a:lvl8pPr marL="3200400" algn="l" defTabSz="914400" rtl="0" eaLnBrk="1" latinLnBrk="0" hangingPunct="1">
      <a:defRPr sz="2400" kern="1200">
        <a:solidFill>
          <a:srgbClr val="000000"/>
        </a:solidFill>
        <a:latin typeface="Arial" charset="0"/>
        <a:ea typeface="+mn-ea"/>
        <a:cs typeface="+mn-cs"/>
      </a:defRPr>
    </a:lvl8pPr>
    <a:lvl9pPr marL="3657600" algn="l" defTabSz="914400" rtl="0" eaLnBrk="1" latinLnBrk="0" hangingPunct="1">
      <a:defRPr sz="2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FCFEB9"/>
    <a:srgbClr val="A2C1FE"/>
    <a:srgbClr val="FAFD00"/>
    <a:srgbClr val="316501"/>
    <a:srgbClr val="FDFFE8"/>
    <a:srgbClr val="1E473A"/>
    <a:srgbClr val="EF9100"/>
    <a:srgbClr val="04091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86606" autoAdjust="0"/>
  </p:normalViewPr>
  <p:slideViewPr>
    <p:cSldViewPr snapToGrid="0">
      <p:cViewPr varScale="1">
        <p:scale>
          <a:sx n="94" d="100"/>
          <a:sy n="94" d="100"/>
        </p:scale>
        <p:origin x="-228" y="-90"/>
      </p:cViewPr>
      <p:guideLst>
        <p:guide orient="horz" pos="2449"/>
        <p:guide pos="31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788" y="-96"/>
      </p:cViewPr>
      <p:guideLst>
        <p:guide orient="horz" pos="3128"/>
        <p:guide pos="210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6146"/>
          <p:cNvSpPr>
            <a:spLocks noGrp="1" noChangeArrowheads="1"/>
          </p:cNvSpPr>
          <p:nvPr>
            <p:ph type="hdr" sz="quarter"/>
          </p:nvPr>
        </p:nvSpPr>
        <p:spPr bwMode="auto">
          <a:xfrm>
            <a:off x="0" y="0"/>
            <a:ext cx="2921000" cy="471488"/>
          </a:xfrm>
          <a:prstGeom prst="rect">
            <a:avLst/>
          </a:prstGeom>
          <a:noFill/>
          <a:ln w="63500">
            <a:noFill/>
            <a:miter lim="800000"/>
            <a:headEnd/>
            <a:tailEnd/>
          </a:ln>
          <a:effectLst/>
        </p:spPr>
        <p:txBody>
          <a:bodyPr vert="horz" wrap="none" lIns="90613" tIns="45306" rIns="90613" bIns="45306" numCol="1" anchor="ctr" anchorCtr="0" compatLnSpc="1">
            <a:prstTxWarp prst="textNoShape">
              <a:avLst/>
            </a:prstTxWarp>
          </a:bodyPr>
          <a:lstStyle>
            <a:lvl1pPr algn="l" defTabSz="906463">
              <a:defRPr sz="1100">
                <a:solidFill>
                  <a:schemeClr val="tx1"/>
                </a:solidFill>
                <a:latin typeface="Times New Roman" pitchFamily="18" charset="0"/>
              </a:defRPr>
            </a:lvl1pPr>
          </a:lstStyle>
          <a:p>
            <a:endParaRPr lang="en-US"/>
          </a:p>
        </p:txBody>
      </p:sp>
      <p:sp>
        <p:nvSpPr>
          <p:cNvPr id="193539" name="Rectangle 6147"/>
          <p:cNvSpPr>
            <a:spLocks noGrp="1" noChangeArrowheads="1"/>
          </p:cNvSpPr>
          <p:nvPr>
            <p:ph type="dt" idx="1"/>
          </p:nvPr>
        </p:nvSpPr>
        <p:spPr bwMode="auto">
          <a:xfrm>
            <a:off x="3754438" y="0"/>
            <a:ext cx="2921000" cy="471488"/>
          </a:xfrm>
          <a:prstGeom prst="rect">
            <a:avLst/>
          </a:prstGeom>
          <a:noFill/>
          <a:ln w="63500">
            <a:noFill/>
            <a:miter lim="800000"/>
            <a:headEnd/>
            <a:tailEnd/>
          </a:ln>
          <a:effectLst/>
        </p:spPr>
        <p:txBody>
          <a:bodyPr vert="horz" wrap="none" lIns="90613" tIns="45306" rIns="90613" bIns="45306" numCol="1" anchor="ctr" anchorCtr="0" compatLnSpc="1">
            <a:prstTxWarp prst="textNoShape">
              <a:avLst/>
            </a:prstTxWarp>
          </a:bodyPr>
          <a:lstStyle>
            <a:lvl1pPr algn="r" defTabSz="906463">
              <a:defRPr sz="1100">
                <a:solidFill>
                  <a:schemeClr val="tx1"/>
                </a:solidFill>
                <a:latin typeface="Times New Roman" pitchFamily="18" charset="0"/>
              </a:defRPr>
            </a:lvl1pPr>
          </a:lstStyle>
          <a:p>
            <a:endParaRPr lang="en-US"/>
          </a:p>
        </p:txBody>
      </p:sp>
      <p:sp>
        <p:nvSpPr>
          <p:cNvPr id="193540" name="Rectangle 6148"/>
          <p:cNvSpPr>
            <a:spLocks noGrp="1" noRot="1" noChangeAspect="1" noChangeArrowheads="1" noTextEdit="1"/>
          </p:cNvSpPr>
          <p:nvPr>
            <p:ph type="sldImg" idx="2"/>
          </p:nvPr>
        </p:nvSpPr>
        <p:spPr bwMode="auto">
          <a:xfrm>
            <a:off x="606425" y="709613"/>
            <a:ext cx="5464175" cy="3786187"/>
          </a:xfrm>
          <a:prstGeom prst="rect">
            <a:avLst/>
          </a:prstGeom>
          <a:noFill/>
          <a:ln w="9525">
            <a:solidFill>
              <a:srgbClr val="000000"/>
            </a:solidFill>
            <a:miter lim="800000"/>
            <a:headEnd/>
            <a:tailEnd/>
          </a:ln>
          <a:effectLst/>
        </p:spPr>
      </p:sp>
      <p:sp>
        <p:nvSpPr>
          <p:cNvPr id="193541" name="Rectangle 6149"/>
          <p:cNvSpPr>
            <a:spLocks noGrp="1" noChangeArrowheads="1"/>
          </p:cNvSpPr>
          <p:nvPr>
            <p:ph type="body" sz="quarter" idx="3"/>
          </p:nvPr>
        </p:nvSpPr>
        <p:spPr bwMode="auto">
          <a:xfrm>
            <a:off x="904875" y="4732338"/>
            <a:ext cx="4867275" cy="4418012"/>
          </a:xfrm>
          <a:prstGeom prst="rect">
            <a:avLst/>
          </a:prstGeom>
          <a:noFill/>
          <a:ln w="63500">
            <a:noFill/>
            <a:miter lim="800000"/>
            <a:headEnd/>
            <a:tailEnd/>
          </a:ln>
          <a:effectLst/>
        </p:spPr>
        <p:txBody>
          <a:bodyPr vert="horz" wrap="none" lIns="90613" tIns="45306" rIns="90613" bIns="45306" numCol="1" anchor="ctr"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93542" name="Rectangle 6150"/>
          <p:cNvSpPr>
            <a:spLocks noGrp="1" noChangeArrowheads="1"/>
          </p:cNvSpPr>
          <p:nvPr>
            <p:ph type="ftr" sz="quarter" idx="4"/>
          </p:nvPr>
        </p:nvSpPr>
        <p:spPr bwMode="auto">
          <a:xfrm>
            <a:off x="0" y="9467850"/>
            <a:ext cx="2921000" cy="473075"/>
          </a:xfrm>
          <a:prstGeom prst="rect">
            <a:avLst/>
          </a:prstGeom>
          <a:noFill/>
          <a:ln w="63500">
            <a:noFill/>
            <a:miter lim="800000"/>
            <a:headEnd/>
            <a:tailEnd/>
          </a:ln>
          <a:effectLst/>
        </p:spPr>
        <p:txBody>
          <a:bodyPr vert="horz" wrap="none" lIns="90613" tIns="45306" rIns="90613" bIns="45306" numCol="1" anchor="b" anchorCtr="0" compatLnSpc="1">
            <a:prstTxWarp prst="textNoShape">
              <a:avLst/>
            </a:prstTxWarp>
          </a:bodyPr>
          <a:lstStyle>
            <a:lvl1pPr algn="l" defTabSz="906463">
              <a:defRPr sz="1100">
                <a:solidFill>
                  <a:schemeClr val="tx1"/>
                </a:solidFill>
                <a:latin typeface="Times New Roman" pitchFamily="18" charset="0"/>
              </a:defRPr>
            </a:lvl1pPr>
          </a:lstStyle>
          <a:p>
            <a:r>
              <a:rPr lang="en-US"/>
              <a:t>Tank Gauging Basic Training Course March 6-10, 2006</a:t>
            </a:r>
          </a:p>
        </p:txBody>
      </p:sp>
      <p:sp>
        <p:nvSpPr>
          <p:cNvPr id="193543" name="Rectangle 6151"/>
          <p:cNvSpPr>
            <a:spLocks noGrp="1" noChangeArrowheads="1"/>
          </p:cNvSpPr>
          <p:nvPr>
            <p:ph type="sldNum" sz="quarter" idx="5"/>
          </p:nvPr>
        </p:nvSpPr>
        <p:spPr bwMode="auto">
          <a:xfrm>
            <a:off x="3754438" y="9467850"/>
            <a:ext cx="2921000" cy="473075"/>
          </a:xfrm>
          <a:prstGeom prst="rect">
            <a:avLst/>
          </a:prstGeom>
          <a:noFill/>
          <a:ln w="63500">
            <a:noFill/>
            <a:miter lim="800000"/>
            <a:headEnd/>
            <a:tailEnd/>
          </a:ln>
          <a:effectLst/>
        </p:spPr>
        <p:txBody>
          <a:bodyPr vert="horz" wrap="none" lIns="90613" tIns="45306" rIns="90613" bIns="45306" numCol="1" anchor="b" anchorCtr="0" compatLnSpc="1">
            <a:prstTxWarp prst="textNoShape">
              <a:avLst/>
            </a:prstTxWarp>
          </a:bodyPr>
          <a:lstStyle>
            <a:lvl1pPr algn="r" defTabSz="906463">
              <a:defRPr sz="1100">
                <a:solidFill>
                  <a:schemeClr val="tx1"/>
                </a:solidFill>
                <a:latin typeface="Times New Roman" pitchFamily="18" charset="0"/>
              </a:defRPr>
            </a:lvl1pPr>
          </a:lstStyle>
          <a:p>
            <a:fld id="{DC284F8F-E9FD-4DE9-AAC5-5C8D2ED09E1C}" type="slidenum">
              <a:rPr lang="en-US"/>
              <a:pPr/>
              <a:t>‹#›</a:t>
            </a:fld>
            <a:endParaRPr 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BFE6EDF-259B-4DDE-9C64-E40F87920DDE}" type="slidenum">
              <a:rPr lang="en-US" smtClean="0"/>
              <a:pPr/>
              <a:t>1</a:t>
            </a:fld>
            <a:endParaRPr lang="en-US" smtClean="0"/>
          </a:p>
        </p:txBody>
      </p:sp>
      <p:sp>
        <p:nvSpPr>
          <p:cNvPr id="59395" name="Rectangle 2"/>
          <p:cNvSpPr>
            <a:spLocks noGrp="1" noRot="1" noChangeAspect="1" noChangeArrowheads="1" noTextEdit="1"/>
          </p:cNvSpPr>
          <p:nvPr>
            <p:ph type="sldImg"/>
          </p:nvPr>
        </p:nvSpPr>
        <p:spPr>
          <a:xfrm>
            <a:off x="606425" y="709613"/>
            <a:ext cx="5464175" cy="3786187"/>
          </a:xfrm>
          <a:ln/>
        </p:spPr>
      </p:sp>
      <p:sp>
        <p:nvSpPr>
          <p:cNvPr id="59396"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70A317D-5EE4-4A06-87D0-630F4D094026}" type="slidenum">
              <a:rPr lang="en-US"/>
              <a:pPr/>
              <a:t>10</a:t>
            </a:fld>
            <a:endParaRPr lang="en-US"/>
          </a:p>
        </p:txBody>
      </p:sp>
      <p:sp>
        <p:nvSpPr>
          <p:cNvPr id="299010" name="Rectangle 2"/>
          <p:cNvSpPr>
            <a:spLocks noGrp="1" noRot="1" noChangeAspect="1" noChangeArrowheads="1" noTextEdit="1"/>
          </p:cNvSpPr>
          <p:nvPr>
            <p:ph type="sldImg"/>
          </p:nvPr>
        </p:nvSpPr>
        <p:spPr>
          <a:xfrm>
            <a:off x="606425" y="709613"/>
            <a:ext cx="5464175" cy="3786187"/>
          </a:xfrm>
          <a:ln/>
        </p:spPr>
      </p:sp>
      <p:sp>
        <p:nvSpPr>
          <p:cNvPr id="299011" name="Rectangle 3"/>
          <p:cNvSpPr>
            <a:spLocks noGrp="1" noChangeArrowheads="1"/>
          </p:cNvSpPr>
          <p:nvPr>
            <p:ph type="body" idx="1"/>
          </p:nvPr>
        </p:nvSpPr>
        <p:spPr/>
        <p:txBody>
          <a:bodyPr/>
          <a:lstStyle/>
          <a:p>
            <a:r>
              <a:rPr lang="en-US"/>
              <a:t>Får man byta tryckgivare utan provtryckning?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42EA9353-B44D-4B79-B145-88D8F544C94B}" type="slidenum">
              <a:rPr lang="en-US"/>
              <a:pPr/>
              <a:t>11</a:t>
            </a:fld>
            <a:endParaRPr lang="en-US"/>
          </a:p>
        </p:txBody>
      </p:sp>
      <p:sp>
        <p:nvSpPr>
          <p:cNvPr id="358402" name="Rectangle 2"/>
          <p:cNvSpPr>
            <a:spLocks noGrp="1" noRot="1" noChangeAspect="1" noChangeArrowheads="1" noTextEdit="1"/>
          </p:cNvSpPr>
          <p:nvPr>
            <p:ph type="sldImg"/>
          </p:nvPr>
        </p:nvSpPr>
        <p:spPr>
          <a:xfrm>
            <a:off x="606425" y="709613"/>
            <a:ext cx="5464175" cy="3786187"/>
          </a:xfrm>
          <a:ln/>
        </p:spPr>
      </p:sp>
      <p:sp>
        <p:nvSpPr>
          <p:cNvPr id="35840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D178E50D-A1D2-4ED3-9120-5E965CEC1376}" type="slidenum">
              <a:rPr lang="en-US"/>
              <a:pPr/>
              <a:t>12</a:t>
            </a:fld>
            <a:endParaRPr lang="en-US"/>
          </a:p>
        </p:txBody>
      </p:sp>
      <p:sp>
        <p:nvSpPr>
          <p:cNvPr id="357378" name="Rectangle 2"/>
          <p:cNvSpPr>
            <a:spLocks noGrp="1" noRot="1" noChangeAspect="1" noChangeArrowheads="1" noTextEdit="1"/>
          </p:cNvSpPr>
          <p:nvPr>
            <p:ph type="sldImg"/>
          </p:nvPr>
        </p:nvSpPr>
        <p:spPr>
          <a:xfrm>
            <a:off x="606425" y="709613"/>
            <a:ext cx="5464175" cy="3786187"/>
          </a:xfrm>
          <a:ln/>
        </p:spPr>
      </p:sp>
      <p:sp>
        <p:nvSpPr>
          <p:cNvPr id="35737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47CA9430-AC5C-4E91-A519-FDED7EAA518E}" type="slidenum">
              <a:rPr lang="en-US"/>
              <a:pPr/>
              <a:t>13</a:t>
            </a:fld>
            <a:endParaRPr lang="en-US"/>
          </a:p>
        </p:txBody>
      </p:sp>
      <p:sp>
        <p:nvSpPr>
          <p:cNvPr id="359426" name="Rectangle 2"/>
          <p:cNvSpPr>
            <a:spLocks noGrp="1" noRot="1" noChangeAspect="1" noChangeArrowheads="1" noTextEdit="1"/>
          </p:cNvSpPr>
          <p:nvPr>
            <p:ph type="sldImg"/>
          </p:nvPr>
        </p:nvSpPr>
        <p:spPr>
          <a:xfrm>
            <a:off x="606425" y="709613"/>
            <a:ext cx="5464175" cy="3786187"/>
          </a:xfrm>
          <a:ln/>
        </p:spPr>
      </p:sp>
      <p:sp>
        <p:nvSpPr>
          <p:cNvPr id="35942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0B97C97F-9221-4F00-ACAA-B0BAFF00AC91}" type="slidenum">
              <a:rPr lang="en-US"/>
              <a:pPr/>
              <a:t>14</a:t>
            </a:fld>
            <a:endParaRPr lang="en-US"/>
          </a:p>
        </p:txBody>
      </p:sp>
      <p:sp>
        <p:nvSpPr>
          <p:cNvPr id="360450" name="Rectangle 2"/>
          <p:cNvSpPr>
            <a:spLocks noGrp="1" noRot="1" noChangeAspect="1" noChangeArrowheads="1" noTextEdit="1"/>
          </p:cNvSpPr>
          <p:nvPr>
            <p:ph type="sldImg"/>
          </p:nvPr>
        </p:nvSpPr>
        <p:spPr>
          <a:xfrm>
            <a:off x="606425" y="709613"/>
            <a:ext cx="5464175" cy="3786187"/>
          </a:xfrm>
          <a:ln/>
        </p:spPr>
      </p:sp>
      <p:sp>
        <p:nvSpPr>
          <p:cNvPr id="36045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FABFE6CB-9FCA-470E-B791-5D66B1C89A80}" type="slidenum">
              <a:rPr lang="en-US"/>
              <a:pPr/>
              <a:t>15</a:t>
            </a:fld>
            <a:endParaRPr lang="en-US"/>
          </a:p>
        </p:txBody>
      </p:sp>
      <p:sp>
        <p:nvSpPr>
          <p:cNvPr id="361474" name="Rectangle 2"/>
          <p:cNvSpPr>
            <a:spLocks noGrp="1" noRot="1" noChangeAspect="1" noChangeArrowheads="1" noTextEdit="1"/>
          </p:cNvSpPr>
          <p:nvPr>
            <p:ph type="sldImg"/>
          </p:nvPr>
        </p:nvSpPr>
        <p:spPr>
          <a:xfrm>
            <a:off x="606425" y="709613"/>
            <a:ext cx="5464175" cy="3786187"/>
          </a:xfrm>
          <a:ln/>
        </p:spPr>
      </p:sp>
      <p:sp>
        <p:nvSpPr>
          <p:cNvPr id="36147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D6D62926-8EAC-4D8F-B377-9299185BB6AA}" type="slidenum">
              <a:rPr lang="en-US"/>
              <a:pPr/>
              <a:t>16</a:t>
            </a:fld>
            <a:endParaRPr lang="en-US"/>
          </a:p>
        </p:txBody>
      </p:sp>
      <p:sp>
        <p:nvSpPr>
          <p:cNvPr id="362498" name="Rectangle 2"/>
          <p:cNvSpPr>
            <a:spLocks noGrp="1" noRot="1" noChangeAspect="1" noChangeArrowheads="1" noTextEdit="1"/>
          </p:cNvSpPr>
          <p:nvPr>
            <p:ph type="sldImg"/>
          </p:nvPr>
        </p:nvSpPr>
        <p:spPr>
          <a:xfrm>
            <a:off x="606425" y="709613"/>
            <a:ext cx="5464175" cy="3786187"/>
          </a:xfrm>
          <a:ln/>
        </p:spPr>
      </p:sp>
      <p:sp>
        <p:nvSpPr>
          <p:cNvPr id="36249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461BD23D-B7FE-49FB-9A59-50D7F9B50868}" type="slidenum">
              <a:rPr lang="en-US"/>
              <a:pPr/>
              <a:t>17</a:t>
            </a:fld>
            <a:endParaRPr lang="en-US"/>
          </a:p>
        </p:txBody>
      </p:sp>
      <p:sp>
        <p:nvSpPr>
          <p:cNvPr id="363522" name="Rectangle 2"/>
          <p:cNvSpPr>
            <a:spLocks noGrp="1" noRot="1" noChangeAspect="1" noChangeArrowheads="1" noTextEdit="1"/>
          </p:cNvSpPr>
          <p:nvPr>
            <p:ph type="sldImg"/>
          </p:nvPr>
        </p:nvSpPr>
        <p:spPr>
          <a:xfrm>
            <a:off x="606425" y="709613"/>
            <a:ext cx="5464175" cy="3786187"/>
          </a:xfrm>
          <a:ln/>
        </p:spPr>
      </p:sp>
      <p:sp>
        <p:nvSpPr>
          <p:cNvPr id="36352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6AB751A7-7535-4E38-80D7-097A12B6DCE8}" type="slidenum">
              <a:rPr lang="en-US"/>
              <a:pPr/>
              <a:t>18</a:t>
            </a:fld>
            <a:endParaRPr lang="en-US"/>
          </a:p>
        </p:txBody>
      </p:sp>
      <p:sp>
        <p:nvSpPr>
          <p:cNvPr id="364546" name="Rectangle 2"/>
          <p:cNvSpPr>
            <a:spLocks noGrp="1" noRot="1" noChangeAspect="1" noChangeArrowheads="1" noTextEdit="1"/>
          </p:cNvSpPr>
          <p:nvPr>
            <p:ph type="sldImg"/>
          </p:nvPr>
        </p:nvSpPr>
        <p:spPr>
          <a:xfrm>
            <a:off x="606425" y="709613"/>
            <a:ext cx="5464175" cy="3786187"/>
          </a:xfrm>
          <a:ln/>
        </p:spPr>
      </p:sp>
      <p:sp>
        <p:nvSpPr>
          <p:cNvPr id="36454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762FBF0E-F59B-4A49-BBE3-3BEE98A4B9F4}" type="slidenum">
              <a:rPr lang="en-US"/>
              <a:pPr/>
              <a:t>19</a:t>
            </a:fld>
            <a:endParaRPr lang="en-US"/>
          </a:p>
        </p:txBody>
      </p:sp>
      <p:sp>
        <p:nvSpPr>
          <p:cNvPr id="365570" name="Rectangle 2"/>
          <p:cNvSpPr>
            <a:spLocks noGrp="1" noRot="1" noChangeAspect="1" noChangeArrowheads="1" noTextEdit="1"/>
          </p:cNvSpPr>
          <p:nvPr>
            <p:ph type="sldImg"/>
          </p:nvPr>
        </p:nvSpPr>
        <p:spPr>
          <a:xfrm>
            <a:off x="606425" y="709613"/>
            <a:ext cx="5464175" cy="3786187"/>
          </a:xfrm>
          <a:ln/>
        </p:spPr>
      </p:sp>
      <p:sp>
        <p:nvSpPr>
          <p:cNvPr id="36557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0B14019A-7B36-48D9-9E3C-D43E31FA1C80}" type="slidenum">
              <a:rPr lang="en-US"/>
              <a:pPr/>
              <a:t>2</a:t>
            </a:fld>
            <a:endParaRPr lang="en-US"/>
          </a:p>
        </p:txBody>
      </p:sp>
      <p:sp>
        <p:nvSpPr>
          <p:cNvPr id="223234" name="Rectangle 2"/>
          <p:cNvSpPr>
            <a:spLocks noGrp="1" noRot="1" noChangeAspect="1" noChangeArrowheads="1" noTextEdit="1"/>
          </p:cNvSpPr>
          <p:nvPr>
            <p:ph type="sldImg"/>
          </p:nvPr>
        </p:nvSpPr>
        <p:spPr>
          <a:xfrm>
            <a:off x="606425" y="709613"/>
            <a:ext cx="5464175" cy="3786187"/>
          </a:xfrm>
          <a:ln/>
        </p:spPr>
      </p:sp>
      <p:sp>
        <p:nvSpPr>
          <p:cNvPr id="22323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F7073C8C-0174-4702-86C9-FD8C90BBF162}" type="slidenum">
              <a:rPr lang="en-US"/>
              <a:pPr/>
              <a:t>20</a:t>
            </a:fld>
            <a:endParaRPr lang="en-US"/>
          </a:p>
        </p:txBody>
      </p:sp>
      <p:sp>
        <p:nvSpPr>
          <p:cNvPr id="366594" name="Rectangle 2"/>
          <p:cNvSpPr>
            <a:spLocks noGrp="1" noRot="1" noChangeAspect="1" noChangeArrowheads="1" noTextEdit="1"/>
          </p:cNvSpPr>
          <p:nvPr>
            <p:ph type="sldImg"/>
          </p:nvPr>
        </p:nvSpPr>
        <p:spPr>
          <a:xfrm>
            <a:off x="606425" y="709613"/>
            <a:ext cx="5464175" cy="3786187"/>
          </a:xfrm>
          <a:ln/>
        </p:spPr>
      </p:sp>
      <p:sp>
        <p:nvSpPr>
          <p:cNvPr id="36659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6DB56C9-5DA5-4E9A-BA03-11DF88DBA8E0}" type="slidenum">
              <a:rPr lang="en-US"/>
              <a:pPr/>
              <a:t>21</a:t>
            </a:fld>
            <a:endParaRPr lang="en-US"/>
          </a:p>
        </p:txBody>
      </p:sp>
      <p:sp>
        <p:nvSpPr>
          <p:cNvPr id="367618" name="Rectangle 2"/>
          <p:cNvSpPr>
            <a:spLocks noGrp="1" noRot="1" noChangeAspect="1" noChangeArrowheads="1" noTextEdit="1"/>
          </p:cNvSpPr>
          <p:nvPr>
            <p:ph type="sldImg"/>
          </p:nvPr>
        </p:nvSpPr>
        <p:spPr>
          <a:xfrm>
            <a:off x="606425" y="709613"/>
            <a:ext cx="5464175" cy="3786187"/>
          </a:xfrm>
          <a:ln/>
        </p:spPr>
      </p:sp>
      <p:sp>
        <p:nvSpPr>
          <p:cNvPr id="36761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4871FF24-E23A-4B33-967B-8D50FD929338}" type="slidenum">
              <a:rPr lang="en-US"/>
              <a:pPr/>
              <a:t>22</a:t>
            </a:fld>
            <a:endParaRPr lang="en-US"/>
          </a:p>
        </p:txBody>
      </p:sp>
      <p:sp>
        <p:nvSpPr>
          <p:cNvPr id="380930" name="Rectangle 2"/>
          <p:cNvSpPr>
            <a:spLocks noGrp="1" noRot="1" noChangeAspect="1" noChangeArrowheads="1" noTextEdit="1"/>
          </p:cNvSpPr>
          <p:nvPr>
            <p:ph type="sldImg"/>
          </p:nvPr>
        </p:nvSpPr>
        <p:spPr>
          <a:xfrm>
            <a:off x="606425" y="709613"/>
            <a:ext cx="5464175" cy="3786187"/>
          </a:xfrm>
          <a:ln/>
        </p:spPr>
      </p:sp>
      <p:sp>
        <p:nvSpPr>
          <p:cNvPr id="38093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8F484B9-CDD4-4572-94AB-DB91B87CD417}" type="slidenum">
              <a:rPr lang="en-US"/>
              <a:pPr/>
              <a:t>23</a:t>
            </a:fld>
            <a:endParaRPr lang="en-US"/>
          </a:p>
        </p:txBody>
      </p:sp>
      <p:sp>
        <p:nvSpPr>
          <p:cNvPr id="368642" name="Rectangle 2"/>
          <p:cNvSpPr>
            <a:spLocks noGrp="1" noRot="1" noChangeAspect="1" noChangeArrowheads="1" noTextEdit="1"/>
          </p:cNvSpPr>
          <p:nvPr>
            <p:ph type="sldImg"/>
          </p:nvPr>
        </p:nvSpPr>
        <p:spPr>
          <a:xfrm>
            <a:off x="606425" y="709613"/>
            <a:ext cx="5464175" cy="3786187"/>
          </a:xfrm>
          <a:ln/>
        </p:spPr>
      </p:sp>
      <p:sp>
        <p:nvSpPr>
          <p:cNvPr id="36864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4F1CA621-3A0F-4288-95CB-F245E9D86F99}" type="slidenum">
              <a:rPr lang="en-US"/>
              <a:pPr/>
              <a:t>24</a:t>
            </a:fld>
            <a:endParaRPr lang="en-US"/>
          </a:p>
        </p:txBody>
      </p:sp>
      <p:sp>
        <p:nvSpPr>
          <p:cNvPr id="369666" name="Rectangle 2"/>
          <p:cNvSpPr>
            <a:spLocks noGrp="1" noRot="1" noChangeAspect="1" noChangeArrowheads="1" noTextEdit="1"/>
          </p:cNvSpPr>
          <p:nvPr>
            <p:ph type="sldImg"/>
          </p:nvPr>
        </p:nvSpPr>
        <p:spPr>
          <a:xfrm>
            <a:off x="606425" y="709613"/>
            <a:ext cx="5464175" cy="3786187"/>
          </a:xfrm>
          <a:ln/>
        </p:spPr>
      </p:sp>
      <p:sp>
        <p:nvSpPr>
          <p:cNvPr id="36966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9EF95DF6-6709-4E01-A528-98F4CEAD767D}" type="slidenum">
              <a:rPr lang="en-US"/>
              <a:pPr/>
              <a:t>25</a:t>
            </a:fld>
            <a:endParaRPr lang="en-US"/>
          </a:p>
        </p:txBody>
      </p:sp>
      <p:sp>
        <p:nvSpPr>
          <p:cNvPr id="370690" name="Rectangle 2"/>
          <p:cNvSpPr>
            <a:spLocks noGrp="1" noRot="1" noChangeAspect="1" noChangeArrowheads="1" noTextEdit="1"/>
          </p:cNvSpPr>
          <p:nvPr>
            <p:ph type="sldImg"/>
          </p:nvPr>
        </p:nvSpPr>
        <p:spPr>
          <a:xfrm>
            <a:off x="606425" y="709613"/>
            <a:ext cx="5464175" cy="3786187"/>
          </a:xfrm>
          <a:ln/>
        </p:spPr>
      </p:sp>
      <p:sp>
        <p:nvSpPr>
          <p:cNvPr id="37069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E4EA1557-6B17-41F1-A6F8-4EA9E7E6A278}" type="slidenum">
              <a:rPr lang="en-US"/>
              <a:pPr/>
              <a:t>26</a:t>
            </a:fld>
            <a:endParaRPr lang="en-US"/>
          </a:p>
        </p:txBody>
      </p:sp>
      <p:sp>
        <p:nvSpPr>
          <p:cNvPr id="371714" name="Rectangle 2"/>
          <p:cNvSpPr>
            <a:spLocks noGrp="1" noRot="1" noChangeAspect="1" noChangeArrowheads="1" noTextEdit="1"/>
          </p:cNvSpPr>
          <p:nvPr>
            <p:ph type="sldImg"/>
          </p:nvPr>
        </p:nvSpPr>
        <p:spPr>
          <a:xfrm>
            <a:off x="606425" y="709613"/>
            <a:ext cx="5464175" cy="3786187"/>
          </a:xfrm>
          <a:ln/>
        </p:spPr>
      </p:sp>
      <p:sp>
        <p:nvSpPr>
          <p:cNvPr id="37171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20607E4C-417B-4497-8EB5-BBC4BE0EFFF0}" type="slidenum">
              <a:rPr lang="en-US"/>
              <a:pPr/>
              <a:t>27</a:t>
            </a:fld>
            <a:endParaRPr lang="en-US"/>
          </a:p>
        </p:txBody>
      </p:sp>
      <p:sp>
        <p:nvSpPr>
          <p:cNvPr id="372738" name="Rectangle 2"/>
          <p:cNvSpPr>
            <a:spLocks noGrp="1" noRot="1" noChangeAspect="1" noChangeArrowheads="1" noTextEdit="1"/>
          </p:cNvSpPr>
          <p:nvPr>
            <p:ph type="sldImg"/>
          </p:nvPr>
        </p:nvSpPr>
        <p:spPr>
          <a:xfrm>
            <a:off x="606425" y="709613"/>
            <a:ext cx="5464175" cy="3786187"/>
          </a:xfrm>
          <a:ln/>
        </p:spPr>
      </p:sp>
      <p:sp>
        <p:nvSpPr>
          <p:cNvPr id="37273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937101C8-43CF-4DA6-B717-B062E845DEF9}" type="slidenum">
              <a:rPr lang="en-US"/>
              <a:pPr/>
              <a:t>28</a:t>
            </a:fld>
            <a:endParaRPr lang="en-US"/>
          </a:p>
        </p:txBody>
      </p:sp>
      <p:sp>
        <p:nvSpPr>
          <p:cNvPr id="373762" name="Rectangle 2"/>
          <p:cNvSpPr>
            <a:spLocks noGrp="1" noRot="1" noChangeAspect="1" noChangeArrowheads="1" noTextEdit="1"/>
          </p:cNvSpPr>
          <p:nvPr>
            <p:ph type="sldImg"/>
          </p:nvPr>
        </p:nvSpPr>
        <p:spPr>
          <a:xfrm>
            <a:off x="606425" y="709613"/>
            <a:ext cx="5464175" cy="3786187"/>
          </a:xfrm>
          <a:ln/>
        </p:spPr>
      </p:sp>
      <p:sp>
        <p:nvSpPr>
          <p:cNvPr id="37376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0967B9B5-CF5E-4C3C-AD2B-0E6D6448EAFB}" type="slidenum">
              <a:rPr lang="en-US"/>
              <a:pPr/>
              <a:t>29</a:t>
            </a:fld>
            <a:endParaRPr lang="en-US"/>
          </a:p>
        </p:txBody>
      </p:sp>
      <p:sp>
        <p:nvSpPr>
          <p:cNvPr id="374786" name="Rectangle 2"/>
          <p:cNvSpPr>
            <a:spLocks noGrp="1" noRot="1" noChangeAspect="1" noChangeArrowheads="1" noTextEdit="1"/>
          </p:cNvSpPr>
          <p:nvPr>
            <p:ph type="sldImg"/>
          </p:nvPr>
        </p:nvSpPr>
        <p:spPr>
          <a:xfrm>
            <a:off x="606425" y="709613"/>
            <a:ext cx="5464175" cy="3786187"/>
          </a:xfrm>
          <a:ln/>
        </p:spPr>
      </p:sp>
      <p:sp>
        <p:nvSpPr>
          <p:cNvPr id="37478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C957FE3-DD15-4C21-8810-A7E83B6DB19E}" type="slidenum">
              <a:rPr lang="en-US"/>
              <a:pPr/>
              <a:t>3</a:t>
            </a:fld>
            <a:endParaRPr lang="en-US"/>
          </a:p>
        </p:txBody>
      </p:sp>
      <p:sp>
        <p:nvSpPr>
          <p:cNvPr id="351234" name="Rectangle 2"/>
          <p:cNvSpPr>
            <a:spLocks noGrp="1" noRot="1" noChangeAspect="1" noChangeArrowheads="1" noTextEdit="1"/>
          </p:cNvSpPr>
          <p:nvPr>
            <p:ph type="sldImg"/>
          </p:nvPr>
        </p:nvSpPr>
        <p:spPr>
          <a:xfrm>
            <a:off x="606425" y="709613"/>
            <a:ext cx="5464175" cy="3786187"/>
          </a:xfrm>
          <a:ln/>
        </p:spPr>
      </p:sp>
      <p:sp>
        <p:nvSpPr>
          <p:cNvPr id="35123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6FCB415-DEAB-4E28-A665-9F02B879E605}" type="slidenum">
              <a:rPr lang="en-US" smtClean="0"/>
              <a:pPr/>
              <a:t>30</a:t>
            </a:fld>
            <a:endParaRPr lang="en-US" smtClean="0"/>
          </a:p>
        </p:txBody>
      </p:sp>
      <p:sp>
        <p:nvSpPr>
          <p:cNvPr id="64515" name="Rectangle 2"/>
          <p:cNvSpPr>
            <a:spLocks noGrp="1" noRot="1" noChangeAspect="1" noChangeArrowheads="1" noTextEdit="1"/>
          </p:cNvSpPr>
          <p:nvPr>
            <p:ph type="sldImg"/>
          </p:nvPr>
        </p:nvSpPr>
        <p:spPr>
          <a:xfrm>
            <a:off x="606425" y="709613"/>
            <a:ext cx="5464175" cy="3786187"/>
          </a:xfrm>
          <a:ln/>
        </p:spPr>
      </p:sp>
      <p:sp>
        <p:nvSpPr>
          <p:cNvPr id="64516" name="Rectangle 3"/>
          <p:cNvSpPr>
            <a:spLocks noGrp="1" noChangeArrowheads="1"/>
          </p:cNvSpPr>
          <p:nvPr>
            <p:ph type="body" idx="1"/>
          </p:nvPr>
        </p:nvSpPr>
        <p:spPr>
          <a:noFill/>
          <a:ln/>
        </p:spPr>
        <p:txBody>
          <a:bodyPr/>
          <a:lstStyle/>
          <a:p>
            <a:pPr eaLnBrk="1" hangingPunct="1"/>
            <a:endParaRPr lang="sv-SE"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150"/>
          <p:cNvSpPr>
            <a:spLocks noGrp="1" noChangeArrowheads="1"/>
          </p:cNvSpPr>
          <p:nvPr>
            <p:ph type="ftr" sz="quarter" idx="4"/>
          </p:nvPr>
        </p:nvSpPr>
        <p:spPr>
          <a:noFill/>
        </p:spPr>
        <p:txBody>
          <a:bodyPr/>
          <a:lstStyle/>
          <a:p>
            <a:r>
              <a:rPr lang="en-US" smtClean="0"/>
              <a:t>Tank Gauging Basic Training Course March 6-10, 2006</a:t>
            </a:r>
          </a:p>
        </p:txBody>
      </p:sp>
      <p:sp>
        <p:nvSpPr>
          <p:cNvPr id="76803" name="Rectangle 6151"/>
          <p:cNvSpPr>
            <a:spLocks noGrp="1" noChangeArrowheads="1"/>
          </p:cNvSpPr>
          <p:nvPr>
            <p:ph type="sldNum" sz="quarter" idx="5"/>
          </p:nvPr>
        </p:nvSpPr>
        <p:spPr>
          <a:noFill/>
        </p:spPr>
        <p:txBody>
          <a:bodyPr/>
          <a:lstStyle/>
          <a:p>
            <a:fld id="{9DEBAE09-0027-4B46-B2C0-B6A64437D3CA}" type="slidenum">
              <a:rPr lang="en-US" smtClean="0"/>
              <a:pPr/>
              <a:t>35</a:t>
            </a:fld>
            <a:endParaRPr lang="en-US" smtClean="0"/>
          </a:p>
        </p:txBody>
      </p:sp>
      <p:sp>
        <p:nvSpPr>
          <p:cNvPr id="76804" name="Rectangle 2"/>
          <p:cNvSpPr>
            <a:spLocks noGrp="1" noRot="1" noChangeAspect="1" noChangeArrowheads="1" noTextEdit="1"/>
          </p:cNvSpPr>
          <p:nvPr>
            <p:ph type="sldImg"/>
          </p:nvPr>
        </p:nvSpPr>
        <p:spPr>
          <a:xfrm>
            <a:off x="606425" y="709613"/>
            <a:ext cx="5464175" cy="3786187"/>
          </a:xfrm>
          <a:ln/>
        </p:spPr>
      </p:sp>
      <p:sp>
        <p:nvSpPr>
          <p:cNvPr id="76805"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606425" y="709613"/>
            <a:ext cx="5464175" cy="3786187"/>
          </a:xfrm>
          <a:ln/>
        </p:spPr>
      </p:sp>
      <p:sp>
        <p:nvSpPr>
          <p:cNvPr id="98307" name="Notes Placeholder 2"/>
          <p:cNvSpPr>
            <a:spLocks noGrp="1"/>
          </p:cNvSpPr>
          <p:nvPr>
            <p:ph type="body" idx="1"/>
          </p:nvPr>
        </p:nvSpPr>
        <p:spPr>
          <a:noFill/>
          <a:ln/>
        </p:spPr>
        <p:txBody>
          <a:bodyPr/>
          <a:lstStyle/>
          <a:p>
            <a:r>
              <a:rPr lang="en-US" dirty="0" smtClean="0"/>
              <a:t>When a Rosemount 2240 tank temperature multiplexer is used, the</a:t>
            </a:r>
          </a:p>
          <a:p>
            <a:r>
              <a:rPr lang="en-US" dirty="0" smtClean="0"/>
              <a:t>vapor temperature is automatically mapped to the average temperature</a:t>
            </a:r>
          </a:p>
          <a:p>
            <a:r>
              <a:rPr lang="en-US" dirty="0" smtClean="0"/>
              <a:t>of all spot sensors above the product surface. In case you like to map a</a:t>
            </a:r>
          </a:p>
          <a:p>
            <a:r>
              <a:rPr lang="en-US" dirty="0" smtClean="0"/>
              <a:t>specific sensor, open the </a:t>
            </a:r>
            <a:r>
              <a:rPr lang="en-US" i="1" dirty="0" smtClean="0"/>
              <a:t>ATD Properties window and select the</a:t>
            </a:r>
          </a:p>
          <a:p>
            <a:r>
              <a:rPr lang="en-US" i="1" dirty="0" smtClean="0"/>
              <a:t>Parameter Source tab to choose the desired temperature source device.</a:t>
            </a:r>
            <a:endParaRPr lang="sv-SE" dirty="0" smtClean="0"/>
          </a:p>
        </p:txBody>
      </p:sp>
      <p:sp>
        <p:nvSpPr>
          <p:cNvPr id="98308" name="Slide Number Placeholder 3"/>
          <p:cNvSpPr>
            <a:spLocks noGrp="1"/>
          </p:cNvSpPr>
          <p:nvPr>
            <p:ph type="sldNum" sz="quarter" idx="5"/>
          </p:nvPr>
        </p:nvSpPr>
        <p:spPr>
          <a:noFill/>
        </p:spPr>
        <p:txBody>
          <a:bodyPr/>
          <a:lstStyle/>
          <a:p>
            <a:fld id="{F7F4CFEF-04AB-4EEB-A136-C64EFE8406F7}" type="slidenum">
              <a:rPr lang="en-US" smtClean="0"/>
              <a:pPr/>
              <a:t>37</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F1416A28-C694-4E1A-994B-7DF003DE5AAB}" type="slidenum">
              <a:rPr lang="en-US"/>
              <a:pPr/>
              <a:t>4</a:t>
            </a:fld>
            <a:endParaRPr lang="en-US"/>
          </a:p>
        </p:txBody>
      </p:sp>
      <p:sp>
        <p:nvSpPr>
          <p:cNvPr id="352258" name="Rectangle 2"/>
          <p:cNvSpPr>
            <a:spLocks noGrp="1" noRot="1" noChangeAspect="1" noChangeArrowheads="1" noTextEdit="1"/>
          </p:cNvSpPr>
          <p:nvPr>
            <p:ph type="sldImg"/>
          </p:nvPr>
        </p:nvSpPr>
        <p:spPr>
          <a:xfrm>
            <a:off x="606425" y="709613"/>
            <a:ext cx="5464175" cy="3786187"/>
          </a:xfrm>
          <a:ln/>
        </p:spPr>
      </p:sp>
      <p:sp>
        <p:nvSpPr>
          <p:cNvPr id="35225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977B6BEA-3984-4AE4-B5F0-93848A8DEF52}" type="slidenum">
              <a:rPr lang="en-US"/>
              <a:pPr/>
              <a:t>5</a:t>
            </a:fld>
            <a:endParaRPr lang="en-US"/>
          </a:p>
        </p:txBody>
      </p:sp>
      <p:sp>
        <p:nvSpPr>
          <p:cNvPr id="353282" name="Rectangle 2"/>
          <p:cNvSpPr>
            <a:spLocks noGrp="1" noRot="1" noChangeAspect="1" noChangeArrowheads="1" noTextEdit="1"/>
          </p:cNvSpPr>
          <p:nvPr>
            <p:ph type="sldImg"/>
          </p:nvPr>
        </p:nvSpPr>
        <p:spPr>
          <a:xfrm>
            <a:off x="606425" y="709613"/>
            <a:ext cx="5464175" cy="3786187"/>
          </a:xfrm>
          <a:ln/>
        </p:spPr>
      </p:sp>
      <p:sp>
        <p:nvSpPr>
          <p:cNvPr id="35328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096CC29-ACD7-491D-B8A4-E8E19EA9E929}" type="slidenum">
              <a:rPr lang="en-US"/>
              <a:pPr/>
              <a:t>6</a:t>
            </a:fld>
            <a:endParaRPr lang="en-US"/>
          </a:p>
        </p:txBody>
      </p:sp>
      <p:sp>
        <p:nvSpPr>
          <p:cNvPr id="354306" name="Rectangle 2"/>
          <p:cNvSpPr>
            <a:spLocks noGrp="1" noRot="1" noChangeAspect="1" noChangeArrowheads="1" noTextEdit="1"/>
          </p:cNvSpPr>
          <p:nvPr>
            <p:ph type="sldImg"/>
          </p:nvPr>
        </p:nvSpPr>
        <p:spPr>
          <a:xfrm>
            <a:off x="606425" y="709613"/>
            <a:ext cx="5464175" cy="3786187"/>
          </a:xfrm>
          <a:ln/>
        </p:spPr>
      </p:sp>
      <p:sp>
        <p:nvSpPr>
          <p:cNvPr id="35430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C48FFC6A-79BA-4C03-A20F-C3FB67D9A76B}" type="slidenum">
              <a:rPr lang="en-US"/>
              <a:pPr/>
              <a:t>7</a:t>
            </a:fld>
            <a:endParaRPr lang="en-US"/>
          </a:p>
        </p:txBody>
      </p:sp>
      <p:sp>
        <p:nvSpPr>
          <p:cNvPr id="295938" name="Rectangle 2"/>
          <p:cNvSpPr>
            <a:spLocks noGrp="1" noRot="1" noChangeAspect="1" noChangeArrowheads="1" noTextEdit="1"/>
          </p:cNvSpPr>
          <p:nvPr>
            <p:ph type="sldImg"/>
          </p:nvPr>
        </p:nvSpPr>
        <p:spPr>
          <a:xfrm>
            <a:off x="606425" y="709613"/>
            <a:ext cx="5464175" cy="3786187"/>
          </a:xfrm>
          <a:ln/>
        </p:spPr>
      </p:sp>
      <p:sp>
        <p:nvSpPr>
          <p:cNvPr id="295939" name="Rectangle 3"/>
          <p:cNvSpPr>
            <a:spLocks noGrp="1" noChangeArrowheads="1"/>
          </p:cNvSpPr>
          <p:nvPr>
            <p:ph type="body" idx="1"/>
          </p:nvPr>
        </p:nvSpPr>
        <p:spPr/>
        <p:txBody>
          <a:bodyPr/>
          <a:lstStyle/>
          <a:p>
            <a:endParaRPr lang="sv-SE"/>
          </a:p>
          <a:p>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150"/>
          <p:cNvSpPr>
            <a:spLocks noGrp="1" noChangeArrowheads="1"/>
          </p:cNvSpPr>
          <p:nvPr>
            <p:ph type="ftr" sz="quarter" idx="4"/>
          </p:nvPr>
        </p:nvSpPr>
        <p:spPr>
          <a:noFill/>
        </p:spPr>
        <p:txBody>
          <a:bodyPr/>
          <a:lstStyle/>
          <a:p>
            <a:r>
              <a:rPr lang="en-US" smtClean="0"/>
              <a:t>Tank Gauging Basic Training Course March 6-10, 2006</a:t>
            </a:r>
          </a:p>
        </p:txBody>
      </p:sp>
      <p:sp>
        <p:nvSpPr>
          <p:cNvPr id="69635" name="Rectangle 6151"/>
          <p:cNvSpPr>
            <a:spLocks noGrp="1" noChangeArrowheads="1"/>
          </p:cNvSpPr>
          <p:nvPr>
            <p:ph type="sldNum" sz="quarter" idx="5"/>
          </p:nvPr>
        </p:nvSpPr>
        <p:spPr>
          <a:noFill/>
        </p:spPr>
        <p:txBody>
          <a:bodyPr/>
          <a:lstStyle/>
          <a:p>
            <a:fld id="{F546B0E3-9AED-4D5F-9DF5-A8AD9C5EA611}" type="slidenum">
              <a:rPr lang="en-US" smtClean="0"/>
              <a:pPr/>
              <a:t>8</a:t>
            </a:fld>
            <a:endParaRPr lang="en-US" smtClean="0"/>
          </a:p>
        </p:txBody>
      </p:sp>
      <p:sp>
        <p:nvSpPr>
          <p:cNvPr id="69636" name="Rectangle 2"/>
          <p:cNvSpPr>
            <a:spLocks noGrp="1" noRot="1" noChangeAspect="1" noChangeArrowheads="1" noTextEdit="1"/>
          </p:cNvSpPr>
          <p:nvPr>
            <p:ph type="sldImg"/>
          </p:nvPr>
        </p:nvSpPr>
        <p:spPr>
          <a:xfrm>
            <a:off x="606425" y="709613"/>
            <a:ext cx="5464175" cy="3786187"/>
          </a:xfrm>
          <a:ln/>
        </p:spPr>
      </p:sp>
      <p:sp>
        <p:nvSpPr>
          <p:cNvPr id="69637"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150"/>
          <p:cNvSpPr>
            <a:spLocks noGrp="1" noChangeArrowheads="1"/>
          </p:cNvSpPr>
          <p:nvPr>
            <p:ph type="ftr" sz="quarter" idx="4"/>
          </p:nvPr>
        </p:nvSpPr>
        <p:spPr>
          <a:ln/>
        </p:spPr>
        <p:txBody>
          <a:bodyPr/>
          <a:lstStyle/>
          <a:p>
            <a:r>
              <a:rPr lang="en-US"/>
              <a:t>Tank Gauging Basic Training Course March 6-10, 2006</a:t>
            </a:r>
          </a:p>
        </p:txBody>
      </p:sp>
      <p:sp>
        <p:nvSpPr>
          <p:cNvPr id="7" name="Rectangle 6151"/>
          <p:cNvSpPr>
            <a:spLocks noGrp="1" noChangeArrowheads="1"/>
          </p:cNvSpPr>
          <p:nvPr>
            <p:ph type="sldNum" sz="quarter" idx="5"/>
          </p:nvPr>
        </p:nvSpPr>
        <p:spPr>
          <a:ln/>
        </p:spPr>
        <p:txBody>
          <a:bodyPr/>
          <a:lstStyle/>
          <a:p>
            <a:fld id="{9D56D6D1-B05F-413C-BA1B-88CD73226BBD}" type="slidenum">
              <a:rPr lang="en-US"/>
              <a:pPr/>
              <a:t>9</a:t>
            </a:fld>
            <a:endParaRPr lang="en-US"/>
          </a:p>
        </p:txBody>
      </p:sp>
      <p:sp>
        <p:nvSpPr>
          <p:cNvPr id="355330" name="Rectangle 2"/>
          <p:cNvSpPr>
            <a:spLocks noGrp="1" noRot="1" noChangeAspect="1" noChangeArrowheads="1" noTextEdit="1"/>
          </p:cNvSpPr>
          <p:nvPr>
            <p:ph type="sldImg"/>
          </p:nvPr>
        </p:nvSpPr>
        <p:spPr>
          <a:xfrm>
            <a:off x="606425" y="709613"/>
            <a:ext cx="5464175" cy="3786187"/>
          </a:xfrm>
          <a:ln/>
        </p:spPr>
      </p:sp>
      <p:sp>
        <p:nvSpPr>
          <p:cNvPr id="355331" name="Rectangle 3"/>
          <p:cNvSpPr>
            <a:spLocks noGrp="1" noChangeArrowheads="1"/>
          </p:cNvSpPr>
          <p:nvPr>
            <p:ph type="body" idx="1"/>
          </p:nvPr>
        </p:nvSpPr>
        <p:spPr/>
        <p:txBody>
          <a:bodyPr/>
          <a:lstStyle/>
          <a:p>
            <a:endParaRPr lang="sv-S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6306174" y="4700588"/>
            <a:ext cx="2688892" cy="1662112"/>
          </a:xfrm>
          <a:prstGeom prst="rect">
            <a:avLst/>
          </a:prstGeom>
          <a:noFill/>
          <a:ln w="9525">
            <a:noFill/>
            <a:miter lim="800000"/>
            <a:headEnd/>
            <a:tailEnd/>
          </a:ln>
        </p:spPr>
      </p:pic>
      <p:sp>
        <p:nvSpPr>
          <p:cNvPr id="4" name="Line 13"/>
          <p:cNvSpPr>
            <a:spLocks noChangeShapeType="1"/>
          </p:cNvSpPr>
          <p:nvPr/>
        </p:nvSpPr>
        <p:spPr bwMode="auto">
          <a:xfrm>
            <a:off x="0" y="2557463"/>
            <a:ext cx="8728584"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5" name="Line 14"/>
          <p:cNvSpPr>
            <a:spLocks noChangeShapeType="1"/>
          </p:cNvSpPr>
          <p:nvPr/>
        </p:nvSpPr>
        <p:spPr bwMode="auto">
          <a:xfrm>
            <a:off x="2114666" y="0"/>
            <a:ext cx="0" cy="3436938"/>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6" name="Text Box 42"/>
          <p:cNvSpPr txBox="1">
            <a:spLocks noChangeArrowheads="1"/>
          </p:cNvSpPr>
          <p:nvPr/>
        </p:nvSpPr>
        <p:spPr bwMode="auto">
          <a:xfrm>
            <a:off x="6589849" y="6602413"/>
            <a:ext cx="2315816"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latin typeface="Arial" charset="0"/>
              </a:rPr>
              <a:t>Rosemount Tank Radar AB Confidential</a:t>
            </a:r>
            <a:endParaRPr lang="en-US" sz="800" b="0" i="1">
              <a:solidFill>
                <a:schemeClr val="tx1"/>
              </a:solidFill>
              <a:latin typeface="Arial" charset="0"/>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129541" y="5570563"/>
            <a:ext cx="1916953"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300348" y="981076"/>
            <a:ext cx="5955449"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228136" y="2692400"/>
            <a:ext cx="6037972"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023" y="4800600"/>
            <a:ext cx="5941695"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941023" y="612775"/>
            <a:ext cx="59416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941023" y="5367338"/>
            <a:ext cx="59416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3F60395C-0B72-4A8A-9D5F-E0608F4177B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D507B02A-A3AF-469B-B7E7-9E9D62B3AD98}"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6174" y="406400"/>
            <a:ext cx="2259082"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618940" y="406400"/>
            <a:ext cx="6612199"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7BBEFE29-8E0B-4631-8BB1-DE76031142B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6306174" y="4700588"/>
            <a:ext cx="2688892" cy="1662112"/>
          </a:xfrm>
          <a:prstGeom prst="rect">
            <a:avLst/>
          </a:prstGeom>
          <a:noFill/>
          <a:ln w="9525">
            <a:noFill/>
            <a:miter lim="800000"/>
            <a:headEnd/>
            <a:tailEnd/>
          </a:ln>
        </p:spPr>
      </p:pic>
      <p:sp>
        <p:nvSpPr>
          <p:cNvPr id="4" name="Line 13"/>
          <p:cNvSpPr>
            <a:spLocks noChangeShapeType="1"/>
          </p:cNvSpPr>
          <p:nvPr/>
        </p:nvSpPr>
        <p:spPr bwMode="auto">
          <a:xfrm>
            <a:off x="0" y="2557463"/>
            <a:ext cx="8728584"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5" name="Line 14"/>
          <p:cNvSpPr>
            <a:spLocks noChangeShapeType="1"/>
          </p:cNvSpPr>
          <p:nvPr/>
        </p:nvSpPr>
        <p:spPr bwMode="auto">
          <a:xfrm>
            <a:off x="2114666" y="0"/>
            <a:ext cx="0" cy="3436938"/>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6" name="Text Box 42"/>
          <p:cNvSpPr txBox="1">
            <a:spLocks noChangeArrowheads="1"/>
          </p:cNvSpPr>
          <p:nvPr/>
        </p:nvSpPr>
        <p:spPr bwMode="auto">
          <a:xfrm>
            <a:off x="6589849" y="6602413"/>
            <a:ext cx="2315816"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latin typeface="Arial" charset="0"/>
              </a:rPr>
              <a:t>Rosemount Tank Radar AB Confidential</a:t>
            </a:r>
            <a:endParaRPr lang="en-US" sz="800" b="0" i="1">
              <a:solidFill>
                <a:schemeClr val="tx1"/>
              </a:solidFill>
              <a:latin typeface="Arial" charset="0"/>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129541" y="5570561"/>
            <a:ext cx="1916953"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300348" y="981076"/>
            <a:ext cx="5955449"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228136" y="2692400"/>
            <a:ext cx="6037972"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038" y="0"/>
            <a:ext cx="6627812" cy="69215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17475" y="765175"/>
            <a:ext cx="47196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989525" y="765197"/>
            <a:ext cx="4719637" cy="287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989525" y="3792538"/>
            <a:ext cx="4719637" cy="287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038" y="0"/>
            <a:ext cx="6627812" cy="692150"/>
          </a:xfrm>
        </p:spPr>
        <p:txBody>
          <a:bodyPr/>
          <a:lstStyle/>
          <a:p>
            <a:r>
              <a:rPr lang="en-US" smtClean="0"/>
              <a:t>Click to edit Master title style</a:t>
            </a:r>
            <a:endParaRPr lang="sv-SE"/>
          </a:p>
        </p:txBody>
      </p:sp>
      <p:sp>
        <p:nvSpPr>
          <p:cNvPr id="3" name="Content Placeholder 2"/>
          <p:cNvSpPr>
            <a:spLocks noGrp="1"/>
          </p:cNvSpPr>
          <p:nvPr>
            <p:ph sz="half" idx="1"/>
          </p:nvPr>
        </p:nvSpPr>
        <p:spPr>
          <a:xfrm>
            <a:off x="117475" y="765175"/>
            <a:ext cx="47196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989525" y="765197"/>
            <a:ext cx="4719637" cy="287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989525" y="3792538"/>
            <a:ext cx="4719637" cy="287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038" y="0"/>
            <a:ext cx="6627812" cy="692150"/>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17475" y="765175"/>
            <a:ext cx="47196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989525" y="765175"/>
            <a:ext cx="4719637"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3038" y="0"/>
            <a:ext cx="6627812" cy="692150"/>
          </a:xfrm>
        </p:spPr>
        <p:txBody>
          <a:bodyPr/>
          <a:lstStyle/>
          <a:p>
            <a:r>
              <a:rPr lang="en-US" smtClean="0"/>
              <a:t>Click to edit Master title style</a:t>
            </a:r>
            <a:endParaRPr lang="sv-SE"/>
          </a:p>
        </p:txBody>
      </p:sp>
      <p:sp>
        <p:nvSpPr>
          <p:cNvPr id="3" name="Content Placeholder 2"/>
          <p:cNvSpPr>
            <a:spLocks noGrp="1"/>
          </p:cNvSpPr>
          <p:nvPr>
            <p:ph sz="half" idx="1"/>
          </p:nvPr>
        </p:nvSpPr>
        <p:spPr>
          <a:xfrm>
            <a:off x="117475" y="765175"/>
            <a:ext cx="4719638"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989525" y="765175"/>
            <a:ext cx="4719637" cy="590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6306174" y="4700588"/>
            <a:ext cx="2688892" cy="1662112"/>
          </a:xfrm>
          <a:prstGeom prst="rect">
            <a:avLst/>
          </a:prstGeom>
          <a:noFill/>
          <a:ln w="9525">
            <a:noFill/>
            <a:miter lim="800000"/>
            <a:headEnd/>
            <a:tailEnd/>
          </a:ln>
        </p:spPr>
      </p:pic>
      <p:sp>
        <p:nvSpPr>
          <p:cNvPr id="4" name="Line 13"/>
          <p:cNvSpPr>
            <a:spLocks noChangeShapeType="1"/>
          </p:cNvSpPr>
          <p:nvPr/>
        </p:nvSpPr>
        <p:spPr bwMode="auto">
          <a:xfrm>
            <a:off x="0" y="2557463"/>
            <a:ext cx="8728584"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5" name="Line 14"/>
          <p:cNvSpPr>
            <a:spLocks noChangeShapeType="1"/>
          </p:cNvSpPr>
          <p:nvPr/>
        </p:nvSpPr>
        <p:spPr bwMode="auto">
          <a:xfrm>
            <a:off x="2114666" y="0"/>
            <a:ext cx="0" cy="3436938"/>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6" name="Text Box 42"/>
          <p:cNvSpPr txBox="1">
            <a:spLocks noChangeArrowheads="1"/>
          </p:cNvSpPr>
          <p:nvPr/>
        </p:nvSpPr>
        <p:spPr bwMode="auto">
          <a:xfrm>
            <a:off x="6589849" y="6602413"/>
            <a:ext cx="2315816"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latin typeface="Arial" charset="0"/>
              </a:rPr>
              <a:t>Rosemount Tank Radar AB Confidential</a:t>
            </a:r>
            <a:endParaRPr lang="en-US" sz="800" b="0" i="1">
              <a:solidFill>
                <a:schemeClr val="tx1"/>
              </a:solidFill>
              <a:latin typeface="Arial" charset="0"/>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129541" y="5570561"/>
            <a:ext cx="1916953"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300348" y="981076"/>
            <a:ext cx="5955449"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228136" y="2692400"/>
            <a:ext cx="6037972"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15C2FF4B-4C36-4085-9DDE-6BCD60FDE17D}"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255" y="4406925"/>
            <a:ext cx="8417401"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82255" y="2906713"/>
            <a:ext cx="84174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A437BCDA-38BC-4EC0-B849-A63529C316EB}"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618927" y="1206500"/>
            <a:ext cx="443564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5219614" y="1206500"/>
            <a:ext cx="443564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14FDB8D6-AAD1-42F0-B947-9E6F244F733A}"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141" y="274638"/>
            <a:ext cx="8912543"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95141" y="1535113"/>
            <a:ext cx="437546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141" y="2174875"/>
            <a:ext cx="437546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5030498" y="1535113"/>
            <a:ext cx="437718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0498" y="2174875"/>
            <a:ext cx="437718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57"/>
          <p:cNvSpPr>
            <a:spLocks noGrp="1" noChangeArrowheads="1"/>
          </p:cNvSpPr>
          <p:nvPr>
            <p:ph type="dt" sz="half" idx="10"/>
          </p:nvPr>
        </p:nvSpPr>
        <p:spPr/>
        <p:txBody>
          <a:bodyPr/>
          <a:lstStyle>
            <a:lvl1pPr>
              <a:defRPr/>
            </a:lvl1pPr>
          </a:lstStyle>
          <a:p>
            <a:pPr>
              <a:defRPr/>
            </a:pPr>
            <a:endParaRPr lang="en-US"/>
          </a:p>
        </p:txBody>
      </p:sp>
      <p:sp>
        <p:nvSpPr>
          <p:cNvPr id="8" name="Rectangle 58"/>
          <p:cNvSpPr>
            <a:spLocks noGrp="1" noChangeArrowheads="1"/>
          </p:cNvSpPr>
          <p:nvPr>
            <p:ph type="ftr" sz="quarter" idx="11"/>
          </p:nvPr>
        </p:nvSpPr>
        <p:spPr/>
        <p:txBody>
          <a:bodyPr/>
          <a:lstStyle>
            <a:lvl1pPr>
              <a:defRPr/>
            </a:lvl1pPr>
          </a:lstStyle>
          <a:p>
            <a:pPr>
              <a:defRPr/>
            </a:pPr>
            <a:endParaRPr lang="en-US"/>
          </a:p>
        </p:txBody>
      </p:sp>
      <p:sp>
        <p:nvSpPr>
          <p:cNvPr id="9" name="Rectangle 59"/>
          <p:cNvSpPr>
            <a:spLocks noGrp="1" noChangeArrowheads="1"/>
          </p:cNvSpPr>
          <p:nvPr>
            <p:ph type="sldNum" sz="quarter" idx="12"/>
          </p:nvPr>
        </p:nvSpPr>
        <p:spPr/>
        <p:txBody>
          <a:bodyPr/>
          <a:lstStyle>
            <a:lvl1pPr>
              <a:defRPr/>
            </a:lvl1pPr>
          </a:lstStyle>
          <a:p>
            <a:pPr>
              <a:defRPr/>
            </a:pPr>
            <a:fld id="{779A377B-315D-4D1F-AEF9-678DFE1D1CC1}"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57"/>
          <p:cNvSpPr>
            <a:spLocks noGrp="1" noChangeArrowheads="1"/>
          </p:cNvSpPr>
          <p:nvPr>
            <p:ph type="dt" sz="half" idx="10"/>
          </p:nvPr>
        </p:nvSpPr>
        <p:spPr/>
        <p:txBody>
          <a:bodyPr/>
          <a:lstStyle>
            <a:lvl1pPr>
              <a:defRPr/>
            </a:lvl1pPr>
          </a:lstStyle>
          <a:p>
            <a:pPr>
              <a:defRPr/>
            </a:pPr>
            <a:endParaRPr lang="en-US"/>
          </a:p>
        </p:txBody>
      </p:sp>
      <p:sp>
        <p:nvSpPr>
          <p:cNvPr id="4" name="Rectangle 58"/>
          <p:cNvSpPr>
            <a:spLocks noGrp="1" noChangeArrowheads="1"/>
          </p:cNvSpPr>
          <p:nvPr>
            <p:ph type="ftr" sz="quarter" idx="11"/>
          </p:nvPr>
        </p:nvSpPr>
        <p:spPr/>
        <p:txBody>
          <a:bodyPr/>
          <a:lstStyle>
            <a:lvl1pPr>
              <a:defRPr/>
            </a:lvl1pPr>
          </a:lstStyle>
          <a:p>
            <a:pPr>
              <a:defRPr/>
            </a:pPr>
            <a:endParaRPr lang="en-US"/>
          </a:p>
        </p:txBody>
      </p:sp>
      <p:sp>
        <p:nvSpPr>
          <p:cNvPr id="5" name="Rectangle 59"/>
          <p:cNvSpPr>
            <a:spLocks noGrp="1" noChangeArrowheads="1"/>
          </p:cNvSpPr>
          <p:nvPr>
            <p:ph type="sldNum" sz="quarter" idx="12"/>
          </p:nvPr>
        </p:nvSpPr>
        <p:spPr/>
        <p:txBody>
          <a:bodyPr/>
          <a:lstStyle>
            <a:lvl1pPr>
              <a:defRPr/>
            </a:lvl1pPr>
          </a:lstStyle>
          <a:p>
            <a:pPr>
              <a:defRPr/>
            </a:pPr>
            <a:fld id="{40D1C63F-BB1F-4415-9F56-F2759CEF6CAD}"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7"/>
          <p:cNvSpPr>
            <a:spLocks noGrp="1" noChangeArrowheads="1"/>
          </p:cNvSpPr>
          <p:nvPr>
            <p:ph type="dt" sz="half" idx="10"/>
          </p:nvPr>
        </p:nvSpPr>
        <p:spPr/>
        <p:txBody>
          <a:bodyPr/>
          <a:lstStyle>
            <a:lvl1pPr>
              <a:defRPr/>
            </a:lvl1pPr>
          </a:lstStyle>
          <a:p>
            <a:pPr>
              <a:defRPr/>
            </a:pPr>
            <a:endParaRPr lang="en-US"/>
          </a:p>
        </p:txBody>
      </p:sp>
      <p:sp>
        <p:nvSpPr>
          <p:cNvPr id="3" name="Rectangle 58"/>
          <p:cNvSpPr>
            <a:spLocks noGrp="1" noChangeArrowheads="1"/>
          </p:cNvSpPr>
          <p:nvPr>
            <p:ph type="ftr" sz="quarter" idx="11"/>
          </p:nvPr>
        </p:nvSpPr>
        <p:spPr/>
        <p:txBody>
          <a:bodyPr/>
          <a:lstStyle>
            <a:lvl1pPr>
              <a:defRPr/>
            </a:lvl1pPr>
          </a:lstStyle>
          <a:p>
            <a:pPr>
              <a:defRPr/>
            </a:pPr>
            <a:endParaRPr lang="en-US"/>
          </a:p>
        </p:txBody>
      </p:sp>
      <p:sp>
        <p:nvSpPr>
          <p:cNvPr id="4" name="Rectangle 59"/>
          <p:cNvSpPr>
            <a:spLocks noGrp="1" noChangeArrowheads="1"/>
          </p:cNvSpPr>
          <p:nvPr>
            <p:ph type="sldNum" sz="quarter" idx="12"/>
          </p:nvPr>
        </p:nvSpPr>
        <p:spPr/>
        <p:txBody>
          <a:bodyPr/>
          <a:lstStyle>
            <a:lvl1pPr>
              <a:defRPr/>
            </a:lvl1pPr>
          </a:lstStyle>
          <a:p>
            <a:pPr>
              <a:defRPr/>
            </a:pPr>
            <a:fld id="{ED02A8CF-F4D3-4016-AB1C-44CC0A603890}"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155" y="273050"/>
            <a:ext cx="3257961"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871730" y="273072"/>
            <a:ext cx="553595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95155" y="1435103"/>
            <a:ext cx="325796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1510B782-8826-426D-9232-953B3E0F690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43" descr="process management"/>
          <p:cNvPicPr>
            <a:picLocks noChangeAspect="1" noChangeArrowheads="1"/>
          </p:cNvPicPr>
          <p:nvPr/>
        </p:nvPicPr>
        <p:blipFill>
          <a:blip r:embed="rId19" cstate="print"/>
          <a:srcRect/>
          <a:stretch>
            <a:fillRect/>
          </a:stretch>
        </p:blipFill>
        <p:spPr bwMode="auto">
          <a:xfrm>
            <a:off x="7750336" y="5519738"/>
            <a:ext cx="1891164" cy="1168400"/>
          </a:xfrm>
          <a:prstGeom prst="rect">
            <a:avLst/>
          </a:prstGeom>
          <a:noFill/>
          <a:ln w="9525">
            <a:noFill/>
            <a:miter lim="800000"/>
            <a:headEnd/>
            <a:tailEnd/>
          </a:ln>
        </p:spPr>
      </p:pic>
      <p:sp>
        <p:nvSpPr>
          <p:cNvPr id="2" name="Rectangle 2"/>
          <p:cNvSpPr>
            <a:spLocks noGrp="1" noChangeArrowheads="1"/>
          </p:cNvSpPr>
          <p:nvPr>
            <p:ph type="title"/>
          </p:nvPr>
        </p:nvSpPr>
        <p:spPr bwMode="auto">
          <a:xfrm>
            <a:off x="632681" y="406400"/>
            <a:ext cx="8224846"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6148" name="Rectangle 3"/>
          <p:cNvSpPr>
            <a:spLocks noGrp="1" noChangeArrowheads="1"/>
          </p:cNvSpPr>
          <p:nvPr>
            <p:ph type="body" idx="1"/>
          </p:nvPr>
        </p:nvSpPr>
        <p:spPr bwMode="auto">
          <a:xfrm>
            <a:off x="618926" y="1206500"/>
            <a:ext cx="9036328"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8" name="Line 34"/>
          <p:cNvSpPr>
            <a:spLocks noChangeShapeType="1"/>
          </p:cNvSpPr>
          <p:nvPr/>
        </p:nvSpPr>
        <p:spPr bwMode="auto">
          <a:xfrm flipV="1">
            <a:off x="508895" y="0"/>
            <a:ext cx="0" cy="605790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1044" name="Line 20"/>
          <p:cNvSpPr>
            <a:spLocks noChangeShapeType="1"/>
          </p:cNvSpPr>
          <p:nvPr/>
        </p:nvSpPr>
        <p:spPr bwMode="auto">
          <a:xfrm>
            <a:off x="0" y="1087438"/>
            <a:ext cx="9448946"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1069" name="Rectangle 45"/>
          <p:cNvSpPr>
            <a:spLocks noChangeArrowheads="1"/>
          </p:cNvSpPr>
          <p:nvPr/>
        </p:nvSpPr>
        <p:spPr bwMode="auto">
          <a:xfrm>
            <a:off x="436687" y="6400800"/>
            <a:ext cx="1404552" cy="484748"/>
          </a:xfrm>
          <a:prstGeom prst="rect">
            <a:avLst/>
          </a:prstGeom>
          <a:noFill/>
          <a:ln w="9525">
            <a:noFill/>
            <a:miter lim="800000"/>
            <a:headEnd/>
            <a:tailEnd/>
          </a:ln>
          <a:effectLst/>
        </p:spPr>
        <p:txBody>
          <a:bodyPr wrap="none">
            <a:spAutoFit/>
          </a:bodyPr>
          <a:lstStyle/>
          <a:p>
            <a:pPr algn="l">
              <a:lnSpc>
                <a:spcPct val="85000"/>
              </a:lnSpc>
              <a:defRPr/>
            </a:pPr>
            <a:r>
              <a:rPr lang="en-US" sz="1000" b="0">
                <a:solidFill>
                  <a:schemeClr val="bg1"/>
                </a:solidFill>
                <a:latin typeface="Arial" charset="0"/>
              </a:rPr>
              <a:t>[File Name or Event]</a:t>
            </a:r>
          </a:p>
          <a:p>
            <a:pPr algn="l">
              <a:lnSpc>
                <a:spcPct val="85000"/>
              </a:lnSpc>
              <a:defRPr/>
            </a:pPr>
            <a:r>
              <a:rPr lang="en-US" sz="1000" b="0">
                <a:solidFill>
                  <a:schemeClr val="bg1"/>
                </a:solidFill>
                <a:latin typeface="Arial" charset="0"/>
              </a:rPr>
              <a:t>Emerson Confidential</a:t>
            </a:r>
          </a:p>
          <a:p>
            <a:pPr algn="l">
              <a:lnSpc>
                <a:spcPct val="85000"/>
              </a:lnSpc>
              <a:defRPr/>
            </a:pPr>
            <a:r>
              <a:rPr lang="en-US" sz="1000" b="0">
                <a:solidFill>
                  <a:schemeClr val="bg1"/>
                </a:solidFill>
                <a:latin typeface="Arial" charset="0"/>
              </a:rPr>
              <a:t>27-Jun-01, Slide </a:t>
            </a:r>
            <a:fld id="{7E5C1060-4109-46C2-B3BA-24E5FBD26FD5}" type="slidenum">
              <a:rPr lang="en-US" sz="1000" b="0">
                <a:solidFill>
                  <a:schemeClr val="bg1"/>
                </a:solidFill>
                <a:latin typeface="Arial" charset="0"/>
              </a:rPr>
              <a:pPr algn="l">
                <a:lnSpc>
                  <a:spcPct val="85000"/>
                </a:lnSpc>
                <a:defRPr/>
              </a:pPr>
              <a:t>‹#›</a:t>
            </a:fld>
            <a:endParaRPr lang="en-US" sz="1000" b="0">
              <a:solidFill>
                <a:schemeClr val="bg1"/>
              </a:solidFill>
              <a:latin typeface="Arial" charset="0"/>
            </a:endParaRPr>
          </a:p>
        </p:txBody>
      </p:sp>
      <p:sp>
        <p:nvSpPr>
          <p:cNvPr id="1075" name="Text Box 51"/>
          <p:cNvSpPr txBox="1">
            <a:spLocks noChangeArrowheads="1"/>
          </p:cNvSpPr>
          <p:nvPr/>
        </p:nvSpPr>
        <p:spPr bwMode="auto">
          <a:xfrm>
            <a:off x="7906800" y="6683375"/>
            <a:ext cx="1645313" cy="71438"/>
          </a:xfrm>
          <a:prstGeom prst="rect">
            <a:avLst/>
          </a:prstGeom>
          <a:noFill/>
          <a:ln w="9525">
            <a:noFill/>
            <a:miter lim="800000"/>
            <a:headEnd/>
            <a:tailEnd/>
          </a:ln>
          <a:effectLst/>
        </p:spPr>
        <p:txBody>
          <a:bodyPr lIns="0" tIns="0" rIns="0" bIns="0"/>
          <a:lstStyle/>
          <a:p>
            <a:pPr algn="l">
              <a:defRPr/>
            </a:pPr>
            <a:r>
              <a:rPr lang="sv-SE" sz="600" b="0" i="1">
                <a:solidFill>
                  <a:schemeClr val="tx1"/>
                </a:solidFill>
                <a:latin typeface="Arial" charset="0"/>
              </a:rPr>
              <a:t>Rosemount Tank Radar AB Confidential</a:t>
            </a:r>
            <a:endParaRPr lang="en-US" sz="600" b="0" i="1">
              <a:solidFill>
                <a:schemeClr val="tx1"/>
              </a:solidFill>
              <a:latin typeface="Arial" charset="0"/>
            </a:endParaRPr>
          </a:p>
        </p:txBody>
      </p:sp>
      <p:sp>
        <p:nvSpPr>
          <p:cNvPr id="1081" name="Rectangle 57"/>
          <p:cNvSpPr>
            <a:spLocks noGrp="1" noChangeArrowheads="1"/>
          </p:cNvSpPr>
          <p:nvPr>
            <p:ph type="dt" sz="half" idx="2"/>
          </p:nvPr>
        </p:nvSpPr>
        <p:spPr bwMode="auto">
          <a:xfrm>
            <a:off x="6510770" y="6683375"/>
            <a:ext cx="1014352"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latin typeface="Arial" charset="0"/>
              </a:defRPr>
            </a:lvl1pPr>
          </a:lstStyle>
          <a:p>
            <a:pPr>
              <a:defRPr/>
            </a:pPr>
            <a:endParaRPr lang="en-US"/>
          </a:p>
        </p:txBody>
      </p:sp>
      <p:sp>
        <p:nvSpPr>
          <p:cNvPr id="1082" name="Rectangle 58"/>
          <p:cNvSpPr>
            <a:spLocks noGrp="1" noChangeArrowheads="1"/>
          </p:cNvSpPr>
          <p:nvPr>
            <p:ph type="ftr" sz="quarter" idx="3"/>
          </p:nvPr>
        </p:nvSpPr>
        <p:spPr bwMode="auto">
          <a:xfrm>
            <a:off x="507176" y="6683375"/>
            <a:ext cx="6003588"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latin typeface="Arial" charset="0"/>
              </a:defRPr>
            </a:lvl1pPr>
          </a:lstStyle>
          <a:p>
            <a:pPr>
              <a:defRPr/>
            </a:pPr>
            <a:endParaRPr lang="en-US"/>
          </a:p>
        </p:txBody>
      </p:sp>
      <p:sp>
        <p:nvSpPr>
          <p:cNvPr id="1083" name="Rectangle 59"/>
          <p:cNvSpPr>
            <a:spLocks noGrp="1" noChangeArrowheads="1"/>
          </p:cNvSpPr>
          <p:nvPr>
            <p:ph type="sldNum" sz="quarter" idx="4"/>
          </p:nvPr>
        </p:nvSpPr>
        <p:spPr bwMode="auto">
          <a:xfrm>
            <a:off x="9325160" y="6681811"/>
            <a:ext cx="235536"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b="0">
                <a:solidFill>
                  <a:schemeClr val="tx1"/>
                </a:solidFill>
                <a:latin typeface="Arial" charset="0"/>
              </a:defRPr>
            </a:lvl1pPr>
          </a:lstStyle>
          <a:p>
            <a:pPr>
              <a:defRPr/>
            </a:pPr>
            <a:fld id="{80F68C81-CB8D-4FC0-B96D-6F6E0E17A540}" type="slidenum">
              <a:rPr lang="en-US"/>
              <a:pPr>
                <a:defRPr/>
              </a:pPr>
              <a:t>‹#›</a:t>
            </a:fld>
            <a:endParaRPr lang="en-US"/>
          </a:p>
        </p:txBody>
      </p:sp>
      <p:sp>
        <p:nvSpPr>
          <p:cNvPr id="1086" name="NumberOfPages"/>
          <p:cNvSpPr txBox="1">
            <a:spLocks noChangeArrowheads="1"/>
          </p:cNvSpPr>
          <p:nvPr/>
        </p:nvSpPr>
        <p:spPr bwMode="auto">
          <a:xfrm>
            <a:off x="9579620" y="6681811"/>
            <a:ext cx="264763" cy="71437"/>
          </a:xfrm>
          <a:prstGeom prst="rect">
            <a:avLst/>
          </a:prstGeom>
          <a:noFill/>
          <a:ln w="9525">
            <a:noFill/>
            <a:miter lim="800000"/>
            <a:headEnd/>
            <a:tailEnd/>
          </a:ln>
          <a:effectLst/>
        </p:spPr>
        <p:txBody>
          <a:bodyPr lIns="0" tIns="0" rIns="0" bIns="0"/>
          <a:lstStyle/>
          <a:p>
            <a:pPr algn="l">
              <a:spcBef>
                <a:spcPct val="50000"/>
              </a:spcBef>
              <a:defRPr/>
            </a:pPr>
            <a:endParaRPr lang="sv-SE" sz="600" b="0">
              <a:solidFill>
                <a:schemeClr val="tx1"/>
              </a:solidFill>
              <a:latin typeface="Arial" charset="0"/>
            </a:endParaRPr>
          </a:p>
        </p:txBody>
      </p:sp>
      <p:pic>
        <p:nvPicPr>
          <p:cNvPr id="6157" name="Picture 65" descr="Rosemount_Tank_Gauging_blue"/>
          <p:cNvPicPr>
            <a:picLocks noChangeAspect="1" noChangeArrowheads="1"/>
          </p:cNvPicPr>
          <p:nvPr/>
        </p:nvPicPr>
        <p:blipFill>
          <a:blip r:embed="rId20" cstate="print"/>
          <a:srcRect/>
          <a:stretch>
            <a:fillRect/>
          </a:stretch>
        </p:blipFill>
        <p:spPr bwMode="auto">
          <a:xfrm>
            <a:off x="661921" y="6130948"/>
            <a:ext cx="1337569" cy="396875"/>
          </a:xfrm>
          <a:prstGeom prst="rect">
            <a:avLst/>
          </a:prstGeom>
          <a:noFill/>
          <a:ln w="9525">
            <a:noFill/>
            <a:miter lim="800000"/>
            <a:headEnd/>
            <a:tailEnd/>
          </a:ln>
        </p:spPr>
      </p:pic>
      <p:pic>
        <p:nvPicPr>
          <p:cNvPr id="6158" name="Picture 66" descr="raptor logo jpg"/>
          <p:cNvPicPr>
            <a:picLocks noChangeAspect="1" noChangeArrowheads="1"/>
          </p:cNvPicPr>
          <p:nvPr userDrawn="1"/>
        </p:nvPicPr>
        <p:blipFill>
          <a:blip r:embed="rId21" cstate="print"/>
          <a:srcRect/>
          <a:stretch>
            <a:fillRect/>
          </a:stretch>
        </p:blipFill>
        <p:spPr bwMode="auto">
          <a:xfrm>
            <a:off x="7525128" y="333375"/>
            <a:ext cx="1949619"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7" r:id="rId1"/>
    <p:sldLayoutId id="2147483703"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704" r:id="rId13"/>
    <p:sldLayoutId id="2147483699" r:id="rId14"/>
    <p:sldLayoutId id="2147483700" r:id="rId15"/>
    <p:sldLayoutId id="2147483701" r:id="rId16"/>
    <p:sldLayoutId id="2147483702" r:id="rId17"/>
  </p:sldLayoutIdLst>
  <p:transition/>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6pPr>
      <a:lvl7pPr marL="26924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7pPr>
      <a:lvl8pPr marL="31496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8pPr>
      <a:lvl9pPr marL="36068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www2.emersonprocess.com/en-US/brands/rosemounttankgauging/products/rap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oleObject" Target="../embeddings/oleObject3.bin"/><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jpeg"/><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www2.emersonprocess.com/en-US/brands/rosemounttankgauging/products/rapto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21.jpeg"/><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228135" y="2692400"/>
            <a:ext cx="6388698" cy="1651000"/>
          </a:xfrm>
        </p:spPr>
        <p:txBody>
          <a:bodyPr/>
          <a:lstStyle/>
          <a:p>
            <a:r>
              <a:rPr lang="en-US" dirty="0" smtClean="0"/>
              <a:t>LPG/LNG</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300348" y="981076"/>
            <a:ext cx="5955449" cy="1495425"/>
          </a:xfrm>
          <a:prstGeom prst="rect">
            <a:avLst/>
          </a:prstGeom>
          <a:noFill/>
          <a:ln w="9525">
            <a:noFill/>
            <a:miter lim="800000"/>
            <a:headEnd/>
            <a:tailEnd/>
          </a:ln>
        </p:spPr>
      </p:pic>
      <p:pic>
        <p:nvPicPr>
          <p:cNvPr id="18436"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4170882" y="3625871"/>
            <a:ext cx="5731948"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GB" sz="2800"/>
              <a:t>LPG/LNG gauge - pressure tested</a:t>
            </a:r>
          </a:p>
        </p:txBody>
      </p:sp>
      <p:pic>
        <p:nvPicPr>
          <p:cNvPr id="297987" name="Picture 3" descr="Copy of LPG antenn+ventil"/>
          <p:cNvPicPr>
            <a:picLocks noChangeAspect="1" noChangeArrowheads="1"/>
          </p:cNvPicPr>
          <p:nvPr/>
        </p:nvPicPr>
        <p:blipFill>
          <a:blip r:embed="rId3" cstate="print"/>
          <a:srcRect/>
          <a:stretch>
            <a:fillRect/>
          </a:stretch>
        </p:blipFill>
        <p:spPr bwMode="auto">
          <a:xfrm>
            <a:off x="534989" y="1292230"/>
            <a:ext cx="3624262" cy="5264150"/>
          </a:xfrm>
          <a:prstGeom prst="rect">
            <a:avLst/>
          </a:prstGeom>
          <a:noFill/>
        </p:spPr>
      </p:pic>
      <p:sp>
        <p:nvSpPr>
          <p:cNvPr id="297988" name="Line 4"/>
          <p:cNvSpPr>
            <a:spLocks noChangeShapeType="1"/>
          </p:cNvSpPr>
          <p:nvPr/>
        </p:nvSpPr>
        <p:spPr bwMode="auto">
          <a:xfrm flipH="1">
            <a:off x="2573338" y="1871668"/>
            <a:ext cx="2597150" cy="0"/>
          </a:xfrm>
          <a:prstGeom prst="line">
            <a:avLst/>
          </a:prstGeom>
          <a:noFill/>
          <a:ln w="25400">
            <a:solidFill>
              <a:schemeClr val="tx1"/>
            </a:solidFill>
            <a:round/>
            <a:headEnd/>
            <a:tailEnd/>
          </a:ln>
          <a:effectLst/>
        </p:spPr>
        <p:txBody>
          <a:bodyPr wrap="none" anchor="ctr"/>
          <a:lstStyle/>
          <a:p>
            <a:endParaRPr lang="sv-SE"/>
          </a:p>
        </p:txBody>
      </p:sp>
      <p:sp>
        <p:nvSpPr>
          <p:cNvPr id="297989" name="Line 5"/>
          <p:cNvSpPr>
            <a:spLocks noChangeShapeType="1"/>
          </p:cNvSpPr>
          <p:nvPr/>
        </p:nvSpPr>
        <p:spPr bwMode="auto">
          <a:xfrm flipH="1">
            <a:off x="3090874" y="4024318"/>
            <a:ext cx="2041525" cy="0"/>
          </a:xfrm>
          <a:prstGeom prst="line">
            <a:avLst/>
          </a:prstGeom>
          <a:noFill/>
          <a:ln w="25400">
            <a:solidFill>
              <a:schemeClr val="tx1"/>
            </a:solidFill>
            <a:round/>
            <a:headEnd/>
            <a:tailEnd/>
          </a:ln>
          <a:effectLst/>
        </p:spPr>
        <p:txBody>
          <a:bodyPr wrap="none" anchor="ctr"/>
          <a:lstStyle/>
          <a:p>
            <a:endParaRPr lang="sv-SE"/>
          </a:p>
        </p:txBody>
      </p:sp>
      <p:sp>
        <p:nvSpPr>
          <p:cNvPr id="297990" name="Line 6"/>
          <p:cNvSpPr>
            <a:spLocks noChangeShapeType="1"/>
          </p:cNvSpPr>
          <p:nvPr/>
        </p:nvSpPr>
        <p:spPr bwMode="auto">
          <a:xfrm flipH="1">
            <a:off x="4362450" y="1849463"/>
            <a:ext cx="0" cy="2174875"/>
          </a:xfrm>
          <a:prstGeom prst="line">
            <a:avLst/>
          </a:prstGeom>
          <a:noFill/>
          <a:ln w="25400">
            <a:solidFill>
              <a:schemeClr val="tx1"/>
            </a:solidFill>
            <a:round/>
            <a:headEnd type="triangle" w="med" len="med"/>
            <a:tailEnd type="triangle" w="med" len="med"/>
          </a:ln>
          <a:effectLst/>
        </p:spPr>
        <p:txBody>
          <a:bodyPr wrap="none" anchor="ctr"/>
          <a:lstStyle/>
          <a:p>
            <a:endParaRPr lang="sv-SE"/>
          </a:p>
        </p:txBody>
      </p:sp>
      <p:sp>
        <p:nvSpPr>
          <p:cNvPr id="297991" name="Text Box 7"/>
          <p:cNvSpPr txBox="1">
            <a:spLocks noChangeArrowheads="1"/>
          </p:cNvSpPr>
          <p:nvPr/>
        </p:nvSpPr>
        <p:spPr bwMode="auto">
          <a:xfrm>
            <a:off x="4444692" y="2131417"/>
            <a:ext cx="4944091" cy="1569650"/>
          </a:xfrm>
          <a:prstGeom prst="rect">
            <a:avLst/>
          </a:prstGeom>
          <a:solidFill>
            <a:srgbClr val="FF0000">
              <a:alpha val="19000"/>
            </a:srgbClr>
          </a:solidFill>
          <a:ln w="25400">
            <a:solidFill>
              <a:srgbClr val="FF0000"/>
            </a:solidFill>
            <a:miter lim="800000"/>
            <a:headEnd/>
            <a:tailEnd/>
          </a:ln>
          <a:effectLst/>
        </p:spPr>
        <p:txBody>
          <a:bodyPr wrap="none" lIns="91431" tIns="45715" rIns="91431" bIns="45715" anchor="ctr">
            <a:spAutoFit/>
          </a:bodyPr>
          <a:lstStyle/>
          <a:p>
            <a:r>
              <a:rPr lang="en-GB">
                <a:solidFill>
                  <a:srgbClr val="040918"/>
                </a:solidFill>
                <a:latin typeface="Tahoma" pitchFamily="34" charset="0"/>
              </a:rPr>
              <a:t>These parts are mounted together </a:t>
            </a:r>
          </a:p>
          <a:p>
            <a:r>
              <a:rPr lang="en-GB">
                <a:solidFill>
                  <a:srgbClr val="040918"/>
                </a:solidFill>
                <a:latin typeface="Tahoma" pitchFamily="34" charset="0"/>
              </a:rPr>
              <a:t>and </a:t>
            </a:r>
            <a:r>
              <a:rPr lang="en-GB" b="1">
                <a:solidFill>
                  <a:srgbClr val="040918"/>
                </a:solidFill>
                <a:latin typeface="Tahoma" pitchFamily="34" charset="0"/>
              </a:rPr>
              <a:t>pressure tested</a:t>
            </a:r>
            <a:r>
              <a:rPr lang="en-GB">
                <a:solidFill>
                  <a:srgbClr val="040918"/>
                </a:solidFill>
                <a:latin typeface="Tahoma" pitchFamily="34" charset="0"/>
              </a:rPr>
              <a:t> at the</a:t>
            </a:r>
          </a:p>
          <a:p>
            <a:r>
              <a:rPr lang="en-GB">
                <a:solidFill>
                  <a:srgbClr val="040918"/>
                </a:solidFill>
                <a:latin typeface="Tahoma" pitchFamily="34" charset="0"/>
              </a:rPr>
              <a:t>factory and should </a:t>
            </a:r>
          </a:p>
          <a:p>
            <a:r>
              <a:rPr lang="en-GB" b="1" u="sng">
                <a:solidFill>
                  <a:srgbClr val="040918"/>
                </a:solidFill>
                <a:latin typeface="Tahoma" pitchFamily="34" charset="0"/>
              </a:rPr>
              <a:t>not</a:t>
            </a:r>
            <a:r>
              <a:rPr lang="en-GB">
                <a:solidFill>
                  <a:srgbClr val="040918"/>
                </a:solidFill>
                <a:latin typeface="Tahoma" pitchFamily="34" charset="0"/>
              </a:rPr>
              <a:t> be taken apart at any time.</a:t>
            </a:r>
          </a:p>
        </p:txBody>
      </p:sp>
      <p:sp>
        <p:nvSpPr>
          <p:cNvPr id="297992" name="Text Box 8"/>
          <p:cNvSpPr txBox="1">
            <a:spLocks noChangeArrowheads="1"/>
          </p:cNvSpPr>
          <p:nvPr/>
        </p:nvSpPr>
        <p:spPr bwMode="auto">
          <a:xfrm>
            <a:off x="4676775" y="4624394"/>
            <a:ext cx="3727450" cy="834866"/>
          </a:xfrm>
          <a:prstGeom prst="rect">
            <a:avLst/>
          </a:prstGeom>
          <a:noFill/>
          <a:ln w="15875">
            <a:solidFill>
              <a:schemeClr val="tx1"/>
            </a:solidFill>
            <a:miter lim="800000"/>
            <a:headEnd/>
            <a:tailEnd/>
          </a:ln>
          <a:effectLst/>
        </p:spPr>
        <p:txBody>
          <a:bodyPr lIns="95271" tIns="47636" rIns="95271" bIns="47636">
            <a:spAutoFit/>
          </a:bodyPr>
          <a:lstStyle/>
          <a:p>
            <a:pPr algn="l"/>
            <a:r>
              <a:rPr lang="en-US">
                <a:solidFill>
                  <a:schemeClr val="tx1"/>
                </a:solidFill>
                <a:latin typeface="Tahoma" pitchFamily="34" charset="0"/>
              </a:rPr>
              <a:t>The pressure transmitter can be exchanged.</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sv-SE"/>
              <a:t>LPG/LNG gauge - still pipe </a:t>
            </a:r>
          </a:p>
        </p:txBody>
      </p:sp>
      <p:sp>
        <p:nvSpPr>
          <p:cNvPr id="300035" name="Rectangle 3"/>
          <p:cNvSpPr>
            <a:spLocks noGrp="1" noChangeArrowheads="1"/>
          </p:cNvSpPr>
          <p:nvPr>
            <p:ph idx="1"/>
          </p:nvPr>
        </p:nvSpPr>
        <p:spPr/>
        <p:txBody>
          <a:bodyPr/>
          <a:lstStyle/>
          <a:p>
            <a:endParaRPr lang="sv-SE" sz="2400"/>
          </a:p>
          <a:p>
            <a:endParaRPr lang="sv-SE" sz="2400"/>
          </a:p>
        </p:txBody>
      </p:sp>
      <p:pic>
        <p:nvPicPr>
          <p:cNvPr id="15" name="Picture 6"/>
          <p:cNvPicPr>
            <a:picLocks noChangeAspect="1" noChangeArrowheads="1"/>
          </p:cNvPicPr>
          <p:nvPr/>
        </p:nvPicPr>
        <p:blipFill>
          <a:blip r:embed="rId4" cstate="print"/>
          <a:stretch>
            <a:fillRect/>
          </a:stretch>
        </p:blipFill>
        <p:spPr>
          <a:xfrm>
            <a:off x="7414516" y="3437467"/>
            <a:ext cx="1632707" cy="2683406"/>
          </a:xfrm>
          <a:prstGeom prst="rect">
            <a:avLst/>
          </a:prstGeom>
          <a:noFill/>
          <a:ln/>
        </p:spPr>
      </p:pic>
      <p:graphicFrame>
        <p:nvGraphicFramePr>
          <p:cNvPr id="16" name="Object 5"/>
          <p:cNvGraphicFramePr>
            <a:graphicFrameLocks noGrp="1" noChangeAspect="1"/>
          </p:cNvGraphicFramePr>
          <p:nvPr/>
        </p:nvGraphicFramePr>
        <p:xfrm>
          <a:off x="976313" y="1240358"/>
          <a:ext cx="2697162" cy="4857750"/>
        </p:xfrm>
        <a:graphic>
          <a:graphicData uri="http://schemas.openxmlformats.org/presentationml/2006/ole">
            <p:oleObj spid="_x0000_s300045" name="Image" r:id="rId5" imgW="2808330" imgH="5057536" progId="">
              <p:embed/>
            </p:oleObj>
          </a:graphicData>
        </a:graphic>
      </p:graphicFrame>
      <p:sp>
        <p:nvSpPr>
          <p:cNvPr id="17" name="Text Box 4"/>
          <p:cNvSpPr txBox="1">
            <a:spLocks noChangeArrowheads="1"/>
          </p:cNvSpPr>
          <p:nvPr/>
        </p:nvSpPr>
        <p:spPr bwMode="auto">
          <a:xfrm>
            <a:off x="763589" y="1905000"/>
            <a:ext cx="3651250" cy="457200"/>
          </a:xfrm>
          <a:prstGeom prst="rect">
            <a:avLst/>
          </a:prstGeom>
          <a:noFill/>
          <a:ln w="9525">
            <a:noFill/>
            <a:miter lim="800000"/>
            <a:headEnd/>
            <a:tailEnd/>
          </a:ln>
          <a:effectLst/>
        </p:spPr>
        <p:txBody>
          <a:bodyPr lIns="91425" tIns="45712" rIns="91425" bIns="45712">
            <a:spAutoFit/>
          </a:bodyPr>
          <a:lstStyle/>
          <a:p>
            <a:pPr>
              <a:spcBef>
                <a:spcPct val="50000"/>
              </a:spcBef>
            </a:pPr>
            <a:endParaRPr lang="sv-SE"/>
          </a:p>
        </p:txBody>
      </p:sp>
      <p:pic>
        <p:nvPicPr>
          <p:cNvPr id="18" name="Picture 7"/>
          <p:cNvPicPr>
            <a:picLocks noChangeAspect="1" noChangeArrowheads="1"/>
          </p:cNvPicPr>
          <p:nvPr/>
        </p:nvPicPr>
        <p:blipFill>
          <a:blip r:embed="rId6" cstate="print"/>
          <a:srcRect/>
          <a:stretch>
            <a:fillRect/>
          </a:stretch>
        </p:blipFill>
        <p:spPr bwMode="auto">
          <a:xfrm>
            <a:off x="5043488" y="1398067"/>
            <a:ext cx="3273425" cy="1620838"/>
          </a:xfrm>
          <a:prstGeom prst="rect">
            <a:avLst/>
          </a:prstGeom>
          <a:noFill/>
          <a:ln w="9525">
            <a:noFill/>
            <a:miter lim="800000"/>
            <a:headEnd/>
            <a:tailEnd/>
          </a:ln>
          <a:effectLst/>
        </p:spPr>
      </p:pic>
      <p:sp>
        <p:nvSpPr>
          <p:cNvPr id="19" name="Text Box 8"/>
          <p:cNvSpPr txBox="1">
            <a:spLocks noChangeArrowheads="1"/>
          </p:cNvSpPr>
          <p:nvPr/>
        </p:nvSpPr>
        <p:spPr bwMode="auto">
          <a:xfrm>
            <a:off x="4691697" y="5313384"/>
            <a:ext cx="2821328" cy="619423"/>
          </a:xfrm>
          <a:prstGeom prst="rect">
            <a:avLst/>
          </a:prstGeom>
          <a:solidFill>
            <a:schemeClr val="bg1"/>
          </a:solidFill>
          <a:ln w="25400">
            <a:noFill/>
            <a:miter lim="800000"/>
            <a:headEnd/>
            <a:tailEnd/>
          </a:ln>
          <a:effectLst/>
        </p:spPr>
        <p:txBody>
          <a:bodyPr wrap="none" lIns="95271" tIns="47636" rIns="95271" bIns="47636">
            <a:spAutoFit/>
          </a:bodyPr>
          <a:lstStyle/>
          <a:p>
            <a:r>
              <a:rPr lang="en-GB" sz="1800" b="1">
                <a:solidFill>
                  <a:schemeClr val="tx1"/>
                </a:solidFill>
                <a:latin typeface="Tahoma" pitchFamily="34" charset="0"/>
              </a:rPr>
              <a:t>Deflection Plate</a:t>
            </a:r>
          </a:p>
          <a:p>
            <a:r>
              <a:rPr lang="en-GB" sz="1600" b="1">
                <a:solidFill>
                  <a:schemeClr val="tx1"/>
                </a:solidFill>
                <a:latin typeface="Tahoma" pitchFamily="34" charset="0"/>
              </a:rPr>
              <a:t>Including calibration ring</a:t>
            </a:r>
            <a:endParaRPr lang="sv-SE" sz="1600" b="1">
              <a:solidFill>
                <a:schemeClr val="tx1"/>
              </a:solidFill>
              <a:latin typeface="Tahoma" pitchFamily="34" charset="0"/>
            </a:endParaRPr>
          </a:p>
        </p:txBody>
      </p:sp>
      <p:sp>
        <p:nvSpPr>
          <p:cNvPr id="20" name="Oval 9"/>
          <p:cNvSpPr>
            <a:spLocks noChangeArrowheads="1"/>
          </p:cNvSpPr>
          <p:nvPr/>
        </p:nvSpPr>
        <p:spPr bwMode="auto">
          <a:xfrm>
            <a:off x="4410075" y="1185328"/>
            <a:ext cx="4144963" cy="2026188"/>
          </a:xfrm>
          <a:prstGeom prst="ellipse">
            <a:avLst/>
          </a:prstGeom>
          <a:noFill/>
          <a:ln w="38100">
            <a:solidFill>
              <a:schemeClr val="hlink"/>
            </a:solidFill>
            <a:round/>
            <a:headEnd/>
            <a:tailEnd/>
          </a:ln>
          <a:effectLst/>
        </p:spPr>
        <p:txBody>
          <a:bodyPr wrap="none" lIns="95271" tIns="47636" rIns="95271" bIns="47636" anchor="ctr"/>
          <a:lstStyle/>
          <a:p>
            <a:endParaRPr lang="sv-SE"/>
          </a:p>
        </p:txBody>
      </p:sp>
      <p:sp>
        <p:nvSpPr>
          <p:cNvPr id="21" name="Oval 10"/>
          <p:cNvSpPr>
            <a:spLocks noChangeArrowheads="1"/>
          </p:cNvSpPr>
          <p:nvPr/>
        </p:nvSpPr>
        <p:spPr bwMode="auto">
          <a:xfrm>
            <a:off x="7103535" y="3196699"/>
            <a:ext cx="2159000" cy="2806168"/>
          </a:xfrm>
          <a:prstGeom prst="ellipse">
            <a:avLst/>
          </a:prstGeom>
          <a:noFill/>
          <a:ln w="38100">
            <a:solidFill>
              <a:schemeClr val="hlink"/>
            </a:solidFill>
            <a:round/>
            <a:headEnd/>
            <a:tailEnd/>
          </a:ln>
          <a:effectLst/>
        </p:spPr>
        <p:txBody>
          <a:bodyPr wrap="none" lIns="95271" tIns="47636" rIns="95271" bIns="47636" anchor="ctr"/>
          <a:lstStyle/>
          <a:p>
            <a:endParaRPr lang="sv-SE"/>
          </a:p>
        </p:txBody>
      </p:sp>
      <p:sp>
        <p:nvSpPr>
          <p:cNvPr id="22" name="Line 11"/>
          <p:cNvSpPr>
            <a:spLocks noChangeShapeType="1"/>
          </p:cNvSpPr>
          <p:nvPr/>
        </p:nvSpPr>
        <p:spPr bwMode="auto">
          <a:xfrm flipH="1">
            <a:off x="1905000" y="2279653"/>
            <a:ext cx="2562226" cy="488948"/>
          </a:xfrm>
          <a:prstGeom prst="line">
            <a:avLst/>
          </a:prstGeom>
          <a:noFill/>
          <a:ln w="38100">
            <a:solidFill>
              <a:schemeClr val="hlink"/>
            </a:solidFill>
            <a:round/>
            <a:headEnd/>
            <a:tailEnd type="triangle" w="med" len="med"/>
          </a:ln>
          <a:effectLst/>
        </p:spPr>
        <p:txBody>
          <a:bodyPr lIns="95271" tIns="47636" rIns="95271" bIns="47636"/>
          <a:lstStyle/>
          <a:p>
            <a:endParaRPr lang="sv-SE"/>
          </a:p>
        </p:txBody>
      </p:sp>
      <p:sp>
        <p:nvSpPr>
          <p:cNvPr id="23" name="Line 12"/>
          <p:cNvSpPr>
            <a:spLocks noChangeShapeType="1"/>
          </p:cNvSpPr>
          <p:nvPr/>
        </p:nvSpPr>
        <p:spPr bwMode="auto">
          <a:xfrm flipH="1">
            <a:off x="1989666" y="4656667"/>
            <a:ext cx="5122332" cy="880534"/>
          </a:xfrm>
          <a:prstGeom prst="line">
            <a:avLst/>
          </a:prstGeom>
          <a:noFill/>
          <a:ln w="38100">
            <a:solidFill>
              <a:schemeClr val="hlink"/>
            </a:solidFill>
            <a:round/>
            <a:headEnd/>
            <a:tailEnd type="triangle" w="med" len="med"/>
          </a:ln>
          <a:effectLst/>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a:t>LPG/LNG gauge -  RTG 3960</a:t>
            </a:r>
            <a:endParaRPr lang="sv-SE"/>
          </a:p>
        </p:txBody>
      </p:sp>
      <p:sp>
        <p:nvSpPr>
          <p:cNvPr id="348163" name="Rectangle 3"/>
          <p:cNvSpPr>
            <a:spLocks noGrp="1" noChangeArrowheads="1"/>
          </p:cNvSpPr>
          <p:nvPr>
            <p:ph idx="1"/>
          </p:nvPr>
        </p:nvSpPr>
        <p:spPr>
          <a:xfrm>
            <a:off x="466930" y="1206500"/>
            <a:ext cx="9188326" cy="4546600"/>
          </a:xfrm>
        </p:spPr>
        <p:txBody>
          <a:bodyPr/>
          <a:lstStyle/>
          <a:p>
            <a:r>
              <a:rPr lang="sv-SE" sz="2400" dirty="0"/>
              <a:t>Why a Calibration ring/Deflection plate?</a:t>
            </a:r>
          </a:p>
          <a:p>
            <a:pPr lvl="1"/>
            <a:r>
              <a:rPr lang="sv-SE" sz="2000" dirty="0"/>
              <a:t>Calibration ring is </a:t>
            </a:r>
            <a:r>
              <a:rPr lang="sv-SE" sz="2000" u="sng" dirty="0"/>
              <a:t>used</a:t>
            </a:r>
            <a:r>
              <a:rPr lang="sv-SE" sz="2000" dirty="0"/>
              <a:t> for calibrating the Gauge </a:t>
            </a:r>
            <a:r>
              <a:rPr lang="sv-SE" sz="2000" u="sng" dirty="0"/>
              <a:t>during start-up </a:t>
            </a:r>
            <a:r>
              <a:rPr lang="sv-SE" sz="2000" dirty="0"/>
              <a:t>of vessel</a:t>
            </a:r>
          </a:p>
          <a:p>
            <a:pPr lvl="2"/>
            <a:r>
              <a:rPr lang="sv-SE" sz="1800" dirty="0"/>
              <a:t>Requires an empty tank</a:t>
            </a:r>
          </a:p>
          <a:p>
            <a:pPr lvl="1"/>
            <a:r>
              <a:rPr lang="sv-SE" sz="2000" dirty="0"/>
              <a:t>Calibration ring gives an echo when vessel is empty</a:t>
            </a:r>
          </a:p>
          <a:p>
            <a:pPr lvl="1"/>
            <a:r>
              <a:rPr lang="sv-SE" sz="2000" dirty="0"/>
              <a:t>Deflection plate ’hides’ the strong bottom echo from the empty vessel</a:t>
            </a:r>
          </a:p>
          <a:p>
            <a:pPr lvl="1"/>
            <a:r>
              <a:rPr lang="sv-SE" sz="2000" dirty="0"/>
              <a:t>Deflection plate also enables the gauge to measure the liquid level close to empty vessel.</a:t>
            </a:r>
          </a:p>
          <a:p>
            <a:r>
              <a:rPr lang="sv-SE" sz="2400" dirty="0"/>
              <a:t>Why Reference pin?</a:t>
            </a:r>
          </a:p>
          <a:p>
            <a:pPr lvl="1"/>
            <a:r>
              <a:rPr lang="sv-SE" sz="2000" dirty="0"/>
              <a:t>Possible to </a:t>
            </a:r>
            <a:r>
              <a:rPr lang="sv-SE" sz="2000" u="sng" dirty="0"/>
              <a:t>verify</a:t>
            </a:r>
            <a:r>
              <a:rPr lang="sv-SE" sz="2000" dirty="0"/>
              <a:t> gauge measurement without opening vessel</a:t>
            </a:r>
          </a:p>
          <a:p>
            <a:pPr lvl="1"/>
            <a:r>
              <a:rPr lang="sv-SE" sz="2000" dirty="0"/>
              <a:t>’Hand-dip’ not possible.....</a:t>
            </a:r>
          </a:p>
          <a:p>
            <a:pPr lvl="1"/>
            <a:endParaRPr lang="sv-SE" sz="20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GB" smtClean="0"/>
              <a:t>Reference Pins – how does it work?</a:t>
            </a:r>
            <a:endParaRPr lang="en-GB"/>
          </a:p>
        </p:txBody>
      </p:sp>
      <p:sp>
        <p:nvSpPr>
          <p:cNvPr id="335875" name="Rectangle 3"/>
          <p:cNvSpPr>
            <a:spLocks noGrp="1" noChangeArrowheads="1"/>
          </p:cNvSpPr>
          <p:nvPr>
            <p:ph idx="1"/>
          </p:nvPr>
        </p:nvSpPr>
        <p:spPr>
          <a:xfrm>
            <a:off x="618937" y="1206500"/>
            <a:ext cx="4579607" cy="4546600"/>
          </a:xfrm>
        </p:spPr>
        <p:txBody>
          <a:bodyPr/>
          <a:lstStyle/>
          <a:p>
            <a:r>
              <a:rPr lang="en-GB" sz="1800" dirty="0" smtClean="0"/>
              <a:t>Normally a still pipe in a LPG tank is clean </a:t>
            </a:r>
          </a:p>
          <a:p>
            <a:pPr lvl="1"/>
            <a:r>
              <a:rPr lang="en-GB" sz="1600" dirty="0" smtClean="0"/>
              <a:t>No deposit and not rusty. </a:t>
            </a:r>
          </a:p>
          <a:p>
            <a:r>
              <a:rPr lang="en-GB" sz="1800" dirty="0" smtClean="0"/>
              <a:t>Because of that it is not necessary to have the ‘Low loss mode’.</a:t>
            </a:r>
          </a:p>
          <a:p>
            <a:r>
              <a:rPr lang="en-GB" sz="1800" dirty="0" smtClean="0"/>
              <a:t>RTG 3960 uses the Linear Mode</a:t>
            </a:r>
          </a:p>
          <a:p>
            <a:r>
              <a:rPr lang="en-GB" sz="1800" dirty="0" smtClean="0"/>
              <a:t>A mechanical device change the direction 90˚</a:t>
            </a:r>
          </a:p>
          <a:p>
            <a:r>
              <a:rPr lang="en-GB" sz="1800" dirty="0" smtClean="0"/>
              <a:t>In “TEST” – mode pins can be verified</a:t>
            </a:r>
          </a:p>
          <a:p>
            <a:r>
              <a:rPr lang="en-GB" sz="1800" dirty="0" smtClean="0"/>
              <a:t>In “OPERATION” – mode pins are invisible</a:t>
            </a:r>
          </a:p>
          <a:p>
            <a:r>
              <a:rPr lang="en-GB" sz="1800" dirty="0" smtClean="0"/>
              <a:t>The pins shall not be used for “calibration”.</a:t>
            </a:r>
          </a:p>
          <a:p>
            <a:pPr lvl="1"/>
            <a:r>
              <a:rPr lang="en-GB" sz="1600" dirty="0" smtClean="0"/>
              <a:t>Accuracy of pin up to 20 mm off from electrical distance.</a:t>
            </a:r>
            <a:endParaRPr lang="sv-SE" sz="1600" dirty="0"/>
          </a:p>
        </p:txBody>
      </p:sp>
      <p:pic>
        <p:nvPicPr>
          <p:cNvPr id="12" name="Picture 6" descr="valve"/>
          <p:cNvPicPr>
            <a:picLocks noChangeAspect="1" noChangeArrowheads="1"/>
          </p:cNvPicPr>
          <p:nvPr/>
        </p:nvPicPr>
        <p:blipFill>
          <a:blip r:embed="rId3" cstate="print"/>
          <a:stretch>
            <a:fillRect/>
          </a:stretch>
        </p:blipFill>
        <p:spPr>
          <a:xfrm>
            <a:off x="5955164" y="1242662"/>
            <a:ext cx="3758846" cy="5386738"/>
          </a:xfrm>
          <a:prstGeom prst="rect">
            <a:avLst/>
          </a:prstGeom>
          <a:noFill/>
          <a:ln/>
        </p:spPr>
      </p:pic>
      <p:sp>
        <p:nvSpPr>
          <p:cNvPr id="13" name="Freeform 9"/>
          <p:cNvSpPr>
            <a:spLocks/>
          </p:cNvSpPr>
          <p:nvPr/>
        </p:nvSpPr>
        <p:spPr bwMode="auto">
          <a:xfrm>
            <a:off x="4682072" y="1989686"/>
            <a:ext cx="3606800" cy="2116667"/>
          </a:xfrm>
          <a:custGeom>
            <a:avLst/>
            <a:gdLst/>
            <a:ahLst/>
            <a:cxnLst>
              <a:cxn ang="0">
                <a:pos x="0" y="1335"/>
              </a:cxn>
              <a:cxn ang="0">
                <a:pos x="508" y="1323"/>
              </a:cxn>
              <a:cxn ang="0">
                <a:pos x="1575" y="796"/>
              </a:cxn>
              <a:cxn ang="0">
                <a:pos x="1741" y="0"/>
              </a:cxn>
            </a:cxnLst>
            <a:rect l="0" t="0" r="r" b="b"/>
            <a:pathLst>
              <a:path w="1741" h="1335">
                <a:moveTo>
                  <a:pt x="0" y="1335"/>
                </a:moveTo>
                <a:lnTo>
                  <a:pt x="508" y="1323"/>
                </a:lnTo>
                <a:lnTo>
                  <a:pt x="1575" y="796"/>
                </a:lnTo>
                <a:lnTo>
                  <a:pt x="1741" y="0"/>
                </a:lnTo>
              </a:path>
            </a:pathLst>
          </a:custGeom>
          <a:noFill/>
          <a:ln w="63500" cap="flat" cmpd="sng">
            <a:solidFill>
              <a:schemeClr val="tx2"/>
            </a:solidFill>
            <a:prstDash val="solid"/>
            <a:round/>
            <a:headEnd type="oval" w="med" len="med"/>
            <a:tailEnd type="triangle" w="med" len="med"/>
          </a:ln>
          <a:effectLst/>
        </p:spPr>
        <p:txBody>
          <a:bodyPr lIns="95271" tIns="47636" rIns="95271" bIns="47636"/>
          <a:lstStyle/>
          <a:p>
            <a:endParaRPr lang="sv-SE"/>
          </a:p>
        </p:txBody>
      </p:sp>
      <p:sp>
        <p:nvSpPr>
          <p:cNvPr id="14" name="Freeform 10"/>
          <p:cNvSpPr>
            <a:spLocks/>
          </p:cNvSpPr>
          <p:nvPr/>
        </p:nvSpPr>
        <p:spPr bwMode="auto">
          <a:xfrm>
            <a:off x="5010153" y="2987675"/>
            <a:ext cx="292100" cy="419100"/>
          </a:xfrm>
          <a:custGeom>
            <a:avLst/>
            <a:gdLst/>
            <a:ahLst/>
            <a:cxnLst>
              <a:cxn ang="0">
                <a:pos x="0" y="264"/>
              </a:cxn>
              <a:cxn ang="0">
                <a:pos x="404" y="263"/>
              </a:cxn>
              <a:cxn ang="0">
                <a:pos x="398" y="0"/>
              </a:cxn>
            </a:cxnLst>
            <a:rect l="0" t="0" r="r" b="b"/>
            <a:pathLst>
              <a:path w="404" h="264">
                <a:moveTo>
                  <a:pt x="0" y="264"/>
                </a:moveTo>
                <a:lnTo>
                  <a:pt x="404" y="263"/>
                </a:lnTo>
                <a:lnTo>
                  <a:pt x="398" y="0"/>
                </a:lnTo>
              </a:path>
            </a:pathLst>
          </a:custGeom>
          <a:noFill/>
          <a:ln w="63500" cap="flat" cmpd="sng">
            <a:solidFill>
              <a:schemeClr val="tx2"/>
            </a:solidFill>
            <a:prstDash val="solid"/>
            <a:round/>
            <a:headEnd type="oval" w="med" len="med"/>
            <a:tailEnd type="none" w="med" len="med"/>
          </a:ln>
          <a:effectLst/>
        </p:spPr>
        <p:txBody>
          <a:bodyPr lIns="95271" tIns="47636" rIns="95271" bIns="47636"/>
          <a:lstStyle/>
          <a:p>
            <a:endParaRPr lang="sv-SE"/>
          </a:p>
        </p:txBody>
      </p:sp>
      <p:sp>
        <p:nvSpPr>
          <p:cNvPr id="15" name="Line 11"/>
          <p:cNvSpPr>
            <a:spLocks noChangeShapeType="1"/>
          </p:cNvSpPr>
          <p:nvPr/>
        </p:nvSpPr>
        <p:spPr bwMode="auto">
          <a:xfrm flipV="1">
            <a:off x="5292726" y="1854199"/>
            <a:ext cx="1319742" cy="1141414"/>
          </a:xfrm>
          <a:prstGeom prst="line">
            <a:avLst/>
          </a:prstGeom>
          <a:noFill/>
          <a:ln w="63500">
            <a:solidFill>
              <a:srgbClr val="FFCC00"/>
            </a:solidFill>
            <a:round/>
            <a:headEnd/>
            <a:tailEnd type="triangle" w="med" len="med"/>
          </a:ln>
          <a:effectLst/>
        </p:spPr>
        <p:txBody>
          <a:bodyPr lIns="95271" tIns="47636" rIns="95271" bIns="47636"/>
          <a:lstStyle/>
          <a:p>
            <a:endParaRPr lang="sv-SE"/>
          </a:p>
        </p:txBody>
      </p:sp>
      <p:sp>
        <p:nvSpPr>
          <p:cNvPr id="16" name="Freeform 12"/>
          <p:cNvSpPr>
            <a:spLocks/>
          </p:cNvSpPr>
          <p:nvPr/>
        </p:nvSpPr>
        <p:spPr bwMode="auto">
          <a:xfrm>
            <a:off x="5010153" y="2987675"/>
            <a:ext cx="292100" cy="779992"/>
          </a:xfrm>
          <a:custGeom>
            <a:avLst/>
            <a:gdLst/>
            <a:ahLst/>
            <a:cxnLst>
              <a:cxn ang="0">
                <a:pos x="0" y="264"/>
              </a:cxn>
              <a:cxn ang="0">
                <a:pos x="404" y="263"/>
              </a:cxn>
              <a:cxn ang="0">
                <a:pos x="398" y="0"/>
              </a:cxn>
            </a:cxnLst>
            <a:rect l="0" t="0" r="r" b="b"/>
            <a:pathLst>
              <a:path w="404" h="264">
                <a:moveTo>
                  <a:pt x="0" y="264"/>
                </a:moveTo>
                <a:lnTo>
                  <a:pt x="404" y="263"/>
                </a:lnTo>
                <a:lnTo>
                  <a:pt x="398" y="0"/>
                </a:lnTo>
              </a:path>
            </a:pathLst>
          </a:custGeom>
          <a:noFill/>
          <a:ln w="63500" cap="flat" cmpd="sng">
            <a:solidFill>
              <a:srgbClr val="FFCC00"/>
            </a:solidFill>
            <a:prstDash val="solid"/>
            <a:round/>
            <a:headEnd type="oval" w="med" len="med"/>
            <a:tailEnd type="none" w="med" len="med"/>
          </a:ln>
          <a:effectLst/>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GB" smtClean="0"/>
              <a:t>Reference Pins – Operation mode</a:t>
            </a:r>
            <a:endParaRPr lang="en-GB"/>
          </a:p>
        </p:txBody>
      </p:sp>
      <p:sp>
        <p:nvSpPr>
          <p:cNvPr id="336899" name="Rectangle 3"/>
          <p:cNvSpPr>
            <a:spLocks noGrp="1" noChangeArrowheads="1"/>
          </p:cNvSpPr>
          <p:nvPr>
            <p:ph idx="1"/>
          </p:nvPr>
        </p:nvSpPr>
        <p:spPr>
          <a:xfrm>
            <a:off x="3259673" y="1206500"/>
            <a:ext cx="6395586" cy="2959100"/>
          </a:xfrm>
        </p:spPr>
        <p:txBody>
          <a:bodyPr/>
          <a:lstStyle/>
          <a:p>
            <a:r>
              <a:rPr lang="en-US" dirty="0" smtClean="0"/>
              <a:t>“Handle” in OPERATION mode</a:t>
            </a:r>
          </a:p>
          <a:p>
            <a:pPr lvl="1"/>
            <a:r>
              <a:rPr lang="en-US" dirty="0" smtClean="0"/>
              <a:t>The reference pin is perpendicular to the electrical field and almost invisible for the radar. </a:t>
            </a:r>
          </a:p>
          <a:p>
            <a:pPr lvl="1"/>
            <a:r>
              <a:rPr lang="en-US" dirty="0" smtClean="0"/>
              <a:t>The echo from the pin is approximately 50mV in this position and doesn’t influence the level measurement.</a:t>
            </a:r>
          </a:p>
          <a:p>
            <a:endParaRPr lang="sv-SE" dirty="0"/>
          </a:p>
        </p:txBody>
      </p:sp>
      <p:pic>
        <p:nvPicPr>
          <p:cNvPr id="13" name="Picture 8" descr="echo_2"/>
          <p:cNvPicPr>
            <a:picLocks noChangeAspect="1" noChangeArrowheads="1"/>
          </p:cNvPicPr>
          <p:nvPr/>
        </p:nvPicPr>
        <p:blipFill>
          <a:blip r:embed="rId4" cstate="print"/>
          <a:srcRect/>
          <a:stretch>
            <a:fillRect/>
          </a:stretch>
        </p:blipFill>
        <p:spPr>
          <a:xfrm>
            <a:off x="2997200" y="4343400"/>
            <a:ext cx="4776787" cy="2101850"/>
          </a:xfrm>
          <a:prstGeom prst="rect">
            <a:avLst/>
          </a:prstGeom>
          <a:noFill/>
          <a:ln/>
        </p:spPr>
      </p:pic>
      <p:graphicFrame>
        <p:nvGraphicFramePr>
          <p:cNvPr id="14" name="Object 4"/>
          <p:cNvGraphicFramePr>
            <a:graphicFrameLocks noChangeAspect="1"/>
          </p:cNvGraphicFramePr>
          <p:nvPr/>
        </p:nvGraphicFramePr>
        <p:xfrm>
          <a:off x="627604" y="1485920"/>
          <a:ext cx="2547938" cy="2536825"/>
        </p:xfrm>
        <a:graphic>
          <a:graphicData uri="http://schemas.openxmlformats.org/presentationml/2006/ole">
            <p:oleObj spid="_x0000_s336906" name="Photo Editor Photo" r:id="rId5" imgW="2190476" imgH="2180952" progId="">
              <p:embed/>
            </p:oleObj>
          </a:graphicData>
        </a:graphic>
      </p:graphicFrame>
      <p:sp>
        <p:nvSpPr>
          <p:cNvPr id="15" name="Line 5"/>
          <p:cNvSpPr>
            <a:spLocks noChangeShapeType="1"/>
          </p:cNvSpPr>
          <p:nvPr/>
        </p:nvSpPr>
        <p:spPr bwMode="auto">
          <a:xfrm flipV="1">
            <a:off x="1909774" y="1684338"/>
            <a:ext cx="12700" cy="2349500"/>
          </a:xfrm>
          <a:prstGeom prst="line">
            <a:avLst/>
          </a:prstGeom>
          <a:noFill/>
          <a:ln w="63500">
            <a:solidFill>
              <a:schemeClr val="tx1"/>
            </a:solidFill>
            <a:round/>
            <a:headEnd/>
            <a:tailEnd/>
          </a:ln>
          <a:effectLst/>
        </p:spPr>
        <p:txBody>
          <a:bodyPr wrap="none" anchor="ctr"/>
          <a:lstStyle/>
          <a:p>
            <a:endParaRPr lang="sv-SE"/>
          </a:p>
        </p:txBody>
      </p:sp>
      <p:sp>
        <p:nvSpPr>
          <p:cNvPr id="16" name="Line 6"/>
          <p:cNvSpPr>
            <a:spLocks noChangeShapeType="1"/>
          </p:cNvSpPr>
          <p:nvPr/>
        </p:nvSpPr>
        <p:spPr bwMode="auto">
          <a:xfrm flipV="1">
            <a:off x="1880136" y="4132283"/>
            <a:ext cx="14287" cy="879475"/>
          </a:xfrm>
          <a:prstGeom prst="line">
            <a:avLst/>
          </a:prstGeom>
          <a:noFill/>
          <a:ln w="19050">
            <a:solidFill>
              <a:schemeClr val="tx1"/>
            </a:solidFill>
            <a:round/>
            <a:headEnd/>
            <a:tailEnd type="triangle" w="med" len="med"/>
          </a:ln>
          <a:effectLst/>
        </p:spPr>
        <p:txBody>
          <a:bodyPr wrap="none" anchor="ctr"/>
          <a:lstStyle/>
          <a:p>
            <a:endParaRPr lang="sv-SE"/>
          </a:p>
        </p:txBody>
      </p:sp>
      <p:sp>
        <p:nvSpPr>
          <p:cNvPr id="17" name="Text Box 7"/>
          <p:cNvSpPr txBox="1">
            <a:spLocks noChangeArrowheads="1"/>
          </p:cNvSpPr>
          <p:nvPr/>
        </p:nvSpPr>
        <p:spPr bwMode="auto">
          <a:xfrm>
            <a:off x="1059864" y="5013916"/>
            <a:ext cx="1678646" cy="338544"/>
          </a:xfrm>
          <a:prstGeom prst="rect">
            <a:avLst/>
          </a:prstGeom>
          <a:noFill/>
          <a:ln w="63500">
            <a:noFill/>
            <a:miter lim="800000"/>
            <a:headEnd/>
            <a:tailEnd/>
          </a:ln>
          <a:effectLst/>
        </p:spPr>
        <p:txBody>
          <a:bodyPr wrap="none" lIns="91431" tIns="45715" rIns="91431" bIns="45715" anchor="ctr">
            <a:spAutoFit/>
          </a:bodyPr>
          <a:lstStyle/>
          <a:p>
            <a:r>
              <a:rPr lang="en-GB" sz="1600" b="1" dirty="0">
                <a:solidFill>
                  <a:schemeClr val="tx1"/>
                </a:solidFill>
                <a:latin typeface="Tahoma" pitchFamily="34" charset="0"/>
              </a:rPr>
              <a:t>Reference pin.</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GB" smtClean="0"/>
              <a:t>Reference Pins – TEST mode</a:t>
            </a:r>
            <a:endParaRPr lang="en-GB"/>
          </a:p>
        </p:txBody>
      </p:sp>
      <p:sp>
        <p:nvSpPr>
          <p:cNvPr id="337923" name="Rectangle 3"/>
          <p:cNvSpPr>
            <a:spLocks noGrp="1" noChangeArrowheads="1"/>
          </p:cNvSpPr>
          <p:nvPr>
            <p:ph idx="1"/>
          </p:nvPr>
        </p:nvSpPr>
        <p:spPr>
          <a:xfrm>
            <a:off x="3564473" y="1206500"/>
            <a:ext cx="6090786" cy="4546600"/>
          </a:xfrm>
        </p:spPr>
        <p:txBody>
          <a:bodyPr/>
          <a:lstStyle/>
          <a:p>
            <a:r>
              <a:rPr lang="en-GB" sz="2000" dirty="0" smtClean="0"/>
              <a:t>“Handle” in TEST mode </a:t>
            </a:r>
          </a:p>
          <a:p>
            <a:pPr lvl="1"/>
            <a:r>
              <a:rPr lang="en-GB" sz="1800" dirty="0" smtClean="0"/>
              <a:t>The reference pin is in the same direction as the electrical field. </a:t>
            </a:r>
          </a:p>
          <a:p>
            <a:pPr lvl="1"/>
            <a:r>
              <a:rPr lang="en-GB" sz="1800" dirty="0" smtClean="0"/>
              <a:t>An electrical field is also built up around the pin and it will become visible for the radar.  </a:t>
            </a:r>
          </a:p>
          <a:p>
            <a:pPr lvl="1"/>
            <a:r>
              <a:rPr lang="en-GB" sz="1800" dirty="0" smtClean="0"/>
              <a:t>The echo from the pin is normally &gt; 800mV in this position.</a:t>
            </a:r>
          </a:p>
          <a:p>
            <a:endParaRPr lang="en-GB" sz="2000" dirty="0" smtClean="0"/>
          </a:p>
          <a:p>
            <a:r>
              <a:rPr lang="en-GB" sz="2000" dirty="0" smtClean="0"/>
              <a:t>When you move the handle to TEST position, the level value will also change a little bit but it will be back to the calibrated value when the handle is back in operation mode</a:t>
            </a:r>
            <a:endParaRPr lang="sv-SE" sz="2000" dirty="0"/>
          </a:p>
        </p:txBody>
      </p:sp>
      <p:pic>
        <p:nvPicPr>
          <p:cNvPr id="12" name="Picture 8" descr="echo_1"/>
          <p:cNvPicPr>
            <a:picLocks noChangeAspect="1" noChangeArrowheads="1"/>
          </p:cNvPicPr>
          <p:nvPr/>
        </p:nvPicPr>
        <p:blipFill>
          <a:blip r:embed="rId4" cstate="print"/>
          <a:srcRect/>
          <a:stretch>
            <a:fillRect/>
          </a:stretch>
        </p:blipFill>
        <p:spPr>
          <a:xfrm>
            <a:off x="552455" y="4941910"/>
            <a:ext cx="4437063" cy="1798637"/>
          </a:xfrm>
          <a:prstGeom prst="rect">
            <a:avLst/>
          </a:prstGeom>
          <a:noFill/>
          <a:ln/>
        </p:spPr>
      </p:pic>
      <p:graphicFrame>
        <p:nvGraphicFramePr>
          <p:cNvPr id="13" name="Object 4"/>
          <p:cNvGraphicFramePr>
            <a:graphicFrameLocks noChangeAspect="1"/>
          </p:cNvGraphicFramePr>
          <p:nvPr/>
        </p:nvGraphicFramePr>
        <p:xfrm>
          <a:off x="633413" y="1363663"/>
          <a:ext cx="2425700" cy="2436812"/>
        </p:xfrm>
        <a:graphic>
          <a:graphicData uri="http://schemas.openxmlformats.org/presentationml/2006/ole">
            <p:oleObj spid="_x0000_s337930" name="Photo Editor Photo" r:id="rId5" imgW="2180952" imgH="2190476" progId="">
              <p:embed/>
            </p:oleObj>
          </a:graphicData>
        </a:graphic>
      </p:graphicFrame>
      <p:sp>
        <p:nvSpPr>
          <p:cNvPr id="14" name="Line 5"/>
          <p:cNvSpPr>
            <a:spLocks noChangeShapeType="1"/>
          </p:cNvSpPr>
          <p:nvPr/>
        </p:nvSpPr>
        <p:spPr bwMode="auto">
          <a:xfrm flipH="1" flipV="1">
            <a:off x="1879600" y="1514475"/>
            <a:ext cx="0" cy="2298700"/>
          </a:xfrm>
          <a:prstGeom prst="line">
            <a:avLst/>
          </a:prstGeom>
          <a:noFill/>
          <a:ln w="63500">
            <a:solidFill>
              <a:srgbClr val="040918"/>
            </a:solidFill>
            <a:round/>
            <a:headEnd/>
            <a:tailEnd/>
          </a:ln>
          <a:effectLst/>
        </p:spPr>
        <p:txBody>
          <a:bodyPr wrap="none" anchor="ctr"/>
          <a:lstStyle/>
          <a:p>
            <a:endParaRPr lang="sv-SE"/>
          </a:p>
        </p:txBody>
      </p:sp>
      <p:sp>
        <p:nvSpPr>
          <p:cNvPr id="15" name="Line 6"/>
          <p:cNvSpPr>
            <a:spLocks noChangeShapeType="1"/>
          </p:cNvSpPr>
          <p:nvPr/>
        </p:nvSpPr>
        <p:spPr bwMode="auto">
          <a:xfrm flipV="1">
            <a:off x="1863727" y="3921125"/>
            <a:ext cx="4763" cy="611188"/>
          </a:xfrm>
          <a:prstGeom prst="line">
            <a:avLst/>
          </a:prstGeom>
          <a:noFill/>
          <a:ln w="19050">
            <a:solidFill>
              <a:schemeClr val="tx1"/>
            </a:solidFill>
            <a:round/>
            <a:headEnd/>
            <a:tailEnd type="triangle" w="med" len="med"/>
          </a:ln>
          <a:effectLst/>
        </p:spPr>
        <p:txBody>
          <a:bodyPr wrap="none" anchor="ctr"/>
          <a:lstStyle/>
          <a:p>
            <a:endParaRPr lang="sv-SE"/>
          </a:p>
        </p:txBody>
      </p:sp>
      <p:sp>
        <p:nvSpPr>
          <p:cNvPr id="16" name="Text Box 7"/>
          <p:cNvSpPr txBox="1">
            <a:spLocks noChangeArrowheads="1"/>
          </p:cNvSpPr>
          <p:nvPr/>
        </p:nvSpPr>
        <p:spPr bwMode="auto">
          <a:xfrm>
            <a:off x="1060122" y="4644028"/>
            <a:ext cx="1678646" cy="338544"/>
          </a:xfrm>
          <a:prstGeom prst="rect">
            <a:avLst/>
          </a:prstGeom>
          <a:noFill/>
          <a:ln w="63500">
            <a:noFill/>
            <a:miter lim="800000"/>
            <a:headEnd/>
            <a:tailEnd/>
          </a:ln>
          <a:effectLst/>
        </p:spPr>
        <p:txBody>
          <a:bodyPr wrap="none" lIns="91431" tIns="45715" rIns="91431" bIns="45715" anchor="ctr">
            <a:spAutoFit/>
          </a:bodyPr>
          <a:lstStyle/>
          <a:p>
            <a:r>
              <a:rPr lang="en-GB" sz="1600" b="1">
                <a:solidFill>
                  <a:schemeClr val="tx1"/>
                </a:solidFill>
                <a:latin typeface="Tahoma" pitchFamily="34" charset="0"/>
              </a:rPr>
              <a:t>Reference pin.</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sv-SE" smtClean="0"/>
              <a:t>Mechanical Mounting</a:t>
            </a:r>
            <a:endParaRPr lang="sv-SE"/>
          </a:p>
        </p:txBody>
      </p:sp>
      <p:sp>
        <p:nvSpPr>
          <p:cNvPr id="314371" name="Rectangle 3"/>
          <p:cNvSpPr>
            <a:spLocks noGrp="1" noChangeArrowheads="1"/>
          </p:cNvSpPr>
          <p:nvPr>
            <p:ph idx="1"/>
          </p:nvPr>
        </p:nvSpPr>
        <p:spPr/>
        <p:txBody>
          <a:bodyPr/>
          <a:lstStyle/>
          <a:p>
            <a:r>
              <a:rPr lang="sv-SE" sz="2400" dirty="0" smtClean="0"/>
              <a:t>Following documents are available:</a:t>
            </a:r>
          </a:p>
          <a:p>
            <a:pPr lvl="1"/>
            <a:r>
              <a:rPr lang="sv-SE" sz="2000" dirty="0" smtClean="0"/>
              <a:t>’Requirements on Still pipe and its installation’, document 9150072-988</a:t>
            </a:r>
          </a:p>
          <a:p>
            <a:pPr lvl="1"/>
            <a:r>
              <a:rPr lang="sv-SE" sz="2000" dirty="0" smtClean="0"/>
              <a:t>’Mechanical Installation Drawing’, 9150072-924</a:t>
            </a:r>
          </a:p>
          <a:p>
            <a:pPr lvl="1"/>
            <a:r>
              <a:rPr lang="sv-SE" sz="2000" dirty="0" smtClean="0"/>
              <a:t>’Mechanical Installation Drawing’, 9150072-925</a:t>
            </a:r>
          </a:p>
          <a:p>
            <a:pPr lvl="1"/>
            <a:r>
              <a:rPr lang="sv-SE" sz="2000" dirty="0" smtClean="0"/>
              <a:t>’Installation Instruction Reflector Ring’, 9150071-651</a:t>
            </a:r>
          </a:p>
          <a:p>
            <a:pPr lvl="1"/>
            <a:r>
              <a:rPr lang="sv-SE" sz="2000" dirty="0" smtClean="0"/>
              <a:t>TR REX, ’Installation Manual’ Edition 2; see page 3-6 and 10-38 -&gt; 10-46</a:t>
            </a:r>
          </a:p>
          <a:p>
            <a:pPr lvl="1"/>
            <a:endParaRPr lang="sv-SE" sz="2000" dirty="0" smtClean="0"/>
          </a:p>
          <a:p>
            <a:r>
              <a:rPr lang="sv-SE" sz="2400" dirty="0" smtClean="0"/>
              <a:t>Specification on still pipes suitable for 3960 cones</a:t>
            </a:r>
          </a:p>
          <a:p>
            <a:pPr lvl="1"/>
            <a:r>
              <a:rPr lang="sv-SE" sz="2000" dirty="0" smtClean="0"/>
              <a:t>4” sch 10=&gt; Inner diameter is 114,30 –(2 x 3,05)=</a:t>
            </a:r>
            <a:r>
              <a:rPr lang="sv-SE" sz="2000" u="sng" dirty="0" smtClean="0"/>
              <a:t>108,2</a:t>
            </a:r>
            <a:r>
              <a:rPr lang="sv-SE" sz="2000" dirty="0" smtClean="0"/>
              <a:t> mm</a:t>
            </a:r>
          </a:p>
          <a:p>
            <a:pPr lvl="1"/>
            <a:r>
              <a:rPr lang="sv-SE" sz="2000" dirty="0" smtClean="0"/>
              <a:t>4” sch 40=&gt; Inner diameter is 114,30 –(2 x 6,02)=</a:t>
            </a:r>
            <a:r>
              <a:rPr lang="sv-SE" sz="2000" u="sng" dirty="0" smtClean="0"/>
              <a:t>102,3</a:t>
            </a:r>
            <a:r>
              <a:rPr lang="sv-SE" sz="2000" dirty="0" smtClean="0"/>
              <a:t> mm</a:t>
            </a:r>
          </a:p>
          <a:p>
            <a:endParaRPr lang="sv-SE" sz="24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30"/>
          <p:cNvPicPr>
            <a:picLocks noChangeAspect="1" noChangeArrowheads="1"/>
          </p:cNvPicPr>
          <p:nvPr/>
        </p:nvPicPr>
        <p:blipFill>
          <a:blip r:embed="rId3" cstate="print"/>
          <a:srcRect/>
          <a:stretch>
            <a:fillRect/>
          </a:stretch>
        </p:blipFill>
        <p:spPr bwMode="auto">
          <a:xfrm>
            <a:off x="4764618" y="1188535"/>
            <a:ext cx="2798763" cy="2867025"/>
          </a:xfrm>
          <a:prstGeom prst="rect">
            <a:avLst/>
          </a:prstGeom>
          <a:noFill/>
          <a:ln w="9525">
            <a:noFill/>
            <a:miter lim="800000"/>
            <a:headEnd/>
            <a:tailEnd/>
          </a:ln>
        </p:spPr>
      </p:pic>
      <p:pic>
        <p:nvPicPr>
          <p:cNvPr id="12" name="Picture 1037"/>
          <p:cNvPicPr>
            <a:picLocks noChangeAspect="1" noChangeArrowheads="1"/>
          </p:cNvPicPr>
          <p:nvPr/>
        </p:nvPicPr>
        <p:blipFill>
          <a:blip r:embed="rId4" cstate="print"/>
          <a:srcRect/>
          <a:stretch>
            <a:fillRect/>
          </a:stretch>
        </p:blipFill>
        <p:spPr bwMode="auto">
          <a:xfrm>
            <a:off x="6642631" y="2080689"/>
            <a:ext cx="3060700" cy="2209800"/>
          </a:xfrm>
          <a:prstGeom prst="rect">
            <a:avLst/>
          </a:prstGeom>
          <a:noFill/>
          <a:ln w="9525">
            <a:noFill/>
            <a:miter lim="800000"/>
            <a:headEnd/>
            <a:tailEnd/>
          </a:ln>
          <a:effectLst/>
        </p:spPr>
      </p:pic>
      <p:sp>
        <p:nvSpPr>
          <p:cNvPr id="236548" name="Rectangle 1028"/>
          <p:cNvSpPr>
            <a:spLocks noGrp="1" noChangeArrowheads="1"/>
          </p:cNvSpPr>
          <p:nvPr>
            <p:ph type="title"/>
          </p:nvPr>
        </p:nvSpPr>
        <p:spPr/>
        <p:txBody>
          <a:bodyPr/>
          <a:lstStyle/>
          <a:p>
            <a:r>
              <a:rPr lang="en-GB"/>
              <a:t>Installation</a:t>
            </a:r>
          </a:p>
        </p:txBody>
      </p:sp>
      <p:sp>
        <p:nvSpPr>
          <p:cNvPr id="236549" name="Rectangle 1029"/>
          <p:cNvSpPr>
            <a:spLocks noGrp="1" noChangeArrowheads="1"/>
          </p:cNvSpPr>
          <p:nvPr>
            <p:ph sz="half" idx="1"/>
          </p:nvPr>
        </p:nvSpPr>
        <p:spPr/>
        <p:txBody>
          <a:bodyPr/>
          <a:lstStyle/>
          <a:p>
            <a:r>
              <a:rPr lang="en-GB" sz="2000" dirty="0"/>
              <a:t>Mechanical</a:t>
            </a:r>
          </a:p>
          <a:p>
            <a:pPr lvl="1"/>
            <a:r>
              <a:rPr lang="en-GB" sz="1800" dirty="0"/>
              <a:t>Still pipe</a:t>
            </a:r>
            <a:r>
              <a:rPr lang="en-US" sz="1800" dirty="0"/>
              <a:t>(see doc. 9150 072-988)</a:t>
            </a:r>
          </a:p>
          <a:p>
            <a:pPr lvl="2"/>
            <a:r>
              <a:rPr lang="en-GB" sz="1600" dirty="0"/>
              <a:t>Clean, straight and within 0.5º from  plumb line</a:t>
            </a:r>
          </a:p>
          <a:p>
            <a:pPr lvl="1"/>
            <a:r>
              <a:rPr lang="en-GB" sz="1800" dirty="0"/>
              <a:t>RTG, including valve</a:t>
            </a:r>
          </a:p>
          <a:p>
            <a:pPr lvl="2"/>
            <a:r>
              <a:rPr lang="en-GB" sz="1600" dirty="0"/>
              <a:t>Check bolts, gaskets, pressure tightness and rating on flange.</a:t>
            </a:r>
          </a:p>
          <a:p>
            <a:pPr lvl="1"/>
            <a:r>
              <a:rPr lang="en-GB" sz="1800" dirty="0"/>
              <a:t>Measurements</a:t>
            </a:r>
          </a:p>
          <a:p>
            <a:pPr lvl="2"/>
            <a:r>
              <a:rPr lang="en-GB" sz="1600" dirty="0"/>
              <a:t>Pin position</a:t>
            </a:r>
          </a:p>
          <a:p>
            <a:pPr lvl="2"/>
            <a:r>
              <a:rPr lang="en-GB" sz="1600" dirty="0"/>
              <a:t>Determine where the “zero” point is in the tank.</a:t>
            </a:r>
          </a:p>
          <a:p>
            <a:pPr lvl="3"/>
            <a:r>
              <a:rPr lang="en-GB" sz="1400" dirty="0"/>
              <a:t>The RTG can never measure outside the still pipe</a:t>
            </a:r>
          </a:p>
          <a:p>
            <a:pPr lvl="2"/>
            <a:r>
              <a:rPr lang="en-GB" sz="1600" dirty="0"/>
              <a:t>Positions of pressure transmitters. </a:t>
            </a:r>
          </a:p>
        </p:txBody>
      </p:sp>
      <p:pic>
        <p:nvPicPr>
          <p:cNvPr id="11" name="Picture 1035" descr="LPG_bottom"/>
          <p:cNvPicPr>
            <a:picLocks noChangeAspect="1" noChangeArrowheads="1"/>
          </p:cNvPicPr>
          <p:nvPr/>
        </p:nvPicPr>
        <p:blipFill>
          <a:blip r:embed="rId5" cstate="print"/>
          <a:stretch>
            <a:fillRect/>
          </a:stretch>
        </p:blipFill>
        <p:spPr>
          <a:xfrm>
            <a:off x="4972592" y="5158189"/>
            <a:ext cx="4719637" cy="1432192"/>
          </a:xfrm>
          <a:prstGeom prst="rect">
            <a:avLst/>
          </a:prstGeom>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sv-SE"/>
              <a:t>LPG Configuration </a:t>
            </a:r>
          </a:p>
        </p:txBody>
      </p:sp>
      <p:sp>
        <p:nvSpPr>
          <p:cNvPr id="343043" name="Rectangle 3"/>
          <p:cNvSpPr>
            <a:spLocks noGrp="1" noChangeArrowheads="1"/>
          </p:cNvSpPr>
          <p:nvPr>
            <p:ph idx="1"/>
          </p:nvPr>
        </p:nvSpPr>
        <p:spPr/>
        <p:txBody>
          <a:bodyPr/>
          <a:lstStyle/>
          <a:p>
            <a:r>
              <a:rPr lang="sv-SE"/>
              <a:t>Following documents are available:</a:t>
            </a:r>
          </a:p>
          <a:p>
            <a:pPr lvl="1"/>
            <a:r>
              <a:rPr lang="sv-SE"/>
              <a:t>”Technical Specification 3960”</a:t>
            </a:r>
          </a:p>
          <a:p>
            <a:pPr lvl="2"/>
            <a:r>
              <a:rPr lang="sv-SE"/>
              <a:t>Technical Description Edition 2, Page 20-21</a:t>
            </a:r>
          </a:p>
          <a:p>
            <a:pPr lvl="1"/>
            <a:r>
              <a:rPr lang="sv-SE"/>
              <a:t>”Installing an LPG/LNG Tank Gauge”</a:t>
            </a:r>
          </a:p>
          <a:p>
            <a:pPr lvl="2"/>
            <a:r>
              <a:rPr lang="sv-SE"/>
              <a:t>WinSetup Edition 2, page 119-125</a:t>
            </a:r>
          </a:p>
          <a:p>
            <a:pPr lvl="2"/>
            <a:r>
              <a:rPr lang="sv-SE"/>
              <a:t>WinSetup Edition 3, page 3-140-147</a:t>
            </a:r>
          </a:p>
          <a:p>
            <a:pPr lvl="2"/>
            <a:endParaRPr lang="sv-SE"/>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4"/>
          <p:cNvSpPr>
            <a:spLocks noGrp="1" noChangeArrowheads="1"/>
          </p:cNvSpPr>
          <p:nvPr>
            <p:ph type="title"/>
          </p:nvPr>
        </p:nvSpPr>
        <p:spPr/>
        <p:txBody>
          <a:bodyPr/>
          <a:lstStyle/>
          <a:p>
            <a:r>
              <a:rPr lang="en-GB"/>
              <a:t>Configuration</a:t>
            </a:r>
          </a:p>
        </p:txBody>
      </p:sp>
      <p:sp>
        <p:nvSpPr>
          <p:cNvPr id="270341" name="Rectangle 5"/>
          <p:cNvSpPr>
            <a:spLocks noGrp="1" noChangeArrowheads="1"/>
          </p:cNvSpPr>
          <p:nvPr>
            <p:ph sz="half" idx="1"/>
          </p:nvPr>
        </p:nvSpPr>
        <p:spPr>
          <a:xfrm>
            <a:off x="473007" y="1148132"/>
            <a:ext cx="4750746" cy="4546600"/>
          </a:xfrm>
        </p:spPr>
        <p:txBody>
          <a:bodyPr/>
          <a:lstStyle/>
          <a:p>
            <a:r>
              <a:rPr lang="en-GB" sz="2400" dirty="0"/>
              <a:t>Configure the REX using standard wizard</a:t>
            </a:r>
          </a:p>
          <a:p>
            <a:pPr lvl="1"/>
            <a:r>
              <a:rPr lang="en-GB" sz="2000" dirty="0"/>
              <a:t>Antenna will be “LPG……..” or</a:t>
            </a:r>
            <a:br>
              <a:rPr lang="en-GB" sz="2000" dirty="0"/>
            </a:br>
            <a:r>
              <a:rPr lang="en-GB" sz="2000" dirty="0"/>
              <a:t>“User def. Linear Pipe”</a:t>
            </a:r>
          </a:p>
          <a:p>
            <a:pPr lvl="2"/>
            <a:r>
              <a:rPr lang="en-GB" sz="1800" dirty="0"/>
              <a:t>(Check type of antenna and flange!)</a:t>
            </a:r>
          </a:p>
          <a:p>
            <a:pPr lvl="1"/>
            <a:r>
              <a:rPr lang="en-GB" sz="2000" dirty="0"/>
              <a:t>Set correct “Pipe Inner Diameter”</a:t>
            </a:r>
          </a:p>
        </p:txBody>
      </p:sp>
      <p:pic>
        <p:nvPicPr>
          <p:cNvPr id="7" name="Picture 7"/>
          <p:cNvPicPr>
            <a:picLocks noGrp="1" noChangeAspect="1" noChangeArrowheads="1"/>
          </p:cNvPicPr>
          <p:nvPr>
            <p:ph sz="half" idx="2"/>
          </p:nvPr>
        </p:nvPicPr>
        <p:blipFill>
          <a:blip r:embed="rId3" cstate="print"/>
          <a:srcRect/>
          <a:stretch>
            <a:fillRect/>
          </a:stretch>
        </p:blipFill>
        <p:spPr>
          <a:xfrm>
            <a:off x="5307105" y="1381674"/>
            <a:ext cx="4373473" cy="3735095"/>
          </a:xfrm>
          <a:noFill/>
          <a:ln w="15875" cap="flat">
            <a:solidFill>
              <a:schemeClr val="tx1"/>
            </a:solidFill>
            <a:headEnd type="none" w="med" len="med"/>
            <a:tailEnd type="none" w="med" len="me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7" name="Rectangle 9"/>
          <p:cNvSpPr>
            <a:spLocks noGrp="1" noChangeArrowheads="1"/>
          </p:cNvSpPr>
          <p:nvPr>
            <p:ph type="title"/>
          </p:nvPr>
        </p:nvSpPr>
        <p:spPr/>
        <p:txBody>
          <a:bodyPr/>
          <a:lstStyle/>
          <a:p>
            <a:r>
              <a:rPr lang="en-US" smtClean="0"/>
              <a:t>Lessons goal</a:t>
            </a:r>
            <a:endParaRPr lang="en-US"/>
          </a:p>
        </p:txBody>
      </p:sp>
      <p:sp>
        <p:nvSpPr>
          <p:cNvPr id="196618" name="Rectangle 10"/>
          <p:cNvSpPr>
            <a:spLocks noGrp="1" noChangeArrowheads="1"/>
          </p:cNvSpPr>
          <p:nvPr>
            <p:ph idx="1"/>
          </p:nvPr>
        </p:nvSpPr>
        <p:spPr>
          <a:xfrm>
            <a:off x="618933" y="1206500"/>
            <a:ext cx="3453541" cy="4546600"/>
          </a:xfrm>
        </p:spPr>
        <p:txBody>
          <a:bodyPr/>
          <a:lstStyle/>
          <a:p>
            <a:r>
              <a:rPr lang="en-US" sz="2400" dirty="0" smtClean="0"/>
              <a:t>To know</a:t>
            </a:r>
          </a:p>
          <a:p>
            <a:pPr lvl="1"/>
            <a:r>
              <a:rPr lang="en-US" sz="2000" dirty="0" smtClean="0"/>
              <a:t>Measuring on LPG/LNG</a:t>
            </a:r>
          </a:p>
          <a:p>
            <a:pPr lvl="1"/>
            <a:r>
              <a:rPr lang="en-US" sz="2000" dirty="0" smtClean="0"/>
              <a:t>Different parts for a LPG/LNG system</a:t>
            </a:r>
          </a:p>
          <a:p>
            <a:pPr lvl="1"/>
            <a:r>
              <a:rPr lang="en-US" sz="2000" dirty="0" smtClean="0"/>
              <a:t>Installation procedure</a:t>
            </a:r>
          </a:p>
          <a:p>
            <a:pPr lvl="1"/>
            <a:r>
              <a:rPr lang="en-US" sz="2000" dirty="0" smtClean="0"/>
              <a:t>Calibration</a:t>
            </a:r>
          </a:p>
          <a:p>
            <a:pPr lvl="1"/>
            <a:r>
              <a:rPr lang="en-US" sz="2000" dirty="0" smtClean="0"/>
              <a:t>Verification</a:t>
            </a:r>
          </a:p>
          <a:p>
            <a:pPr lvl="1"/>
            <a:endParaRPr lang="en-US" sz="2000" dirty="0" smtClean="0"/>
          </a:p>
          <a:p>
            <a:pPr lvl="1"/>
            <a:endParaRPr lang="en-US" sz="2000" dirty="0" smtClean="0"/>
          </a:p>
          <a:p>
            <a:pPr lvl="1">
              <a:buFont typeface="Wingdings" pitchFamily="2" charset="2"/>
              <a:buNone/>
            </a:pPr>
            <a:endParaRPr lang="en-US" sz="2000" dirty="0" smtClean="0"/>
          </a:p>
          <a:p>
            <a:pPr lvl="1"/>
            <a:endParaRPr lang="en-US" sz="2000" dirty="0"/>
          </a:p>
        </p:txBody>
      </p:sp>
      <p:pic>
        <p:nvPicPr>
          <p:cNvPr id="12" name="Picture 15" descr="T971B"/>
          <p:cNvPicPr>
            <a:picLocks noChangeAspect="1" noChangeArrowheads="1"/>
          </p:cNvPicPr>
          <p:nvPr/>
        </p:nvPicPr>
        <p:blipFill>
          <a:blip r:embed="rId3" cstate="print"/>
          <a:srcRect/>
          <a:stretch>
            <a:fillRect/>
          </a:stretch>
        </p:blipFill>
        <p:spPr>
          <a:xfrm>
            <a:off x="4046039" y="1216579"/>
            <a:ext cx="5331324" cy="4422245"/>
          </a:xfrm>
          <a:prstGeom prst="rect">
            <a:avLst/>
          </a:prstGeom>
          <a:noFill/>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GB" smtClean="0"/>
              <a:t>Configuration</a:t>
            </a:r>
            <a:endParaRPr lang="en-GB"/>
          </a:p>
        </p:txBody>
      </p:sp>
      <p:sp>
        <p:nvSpPr>
          <p:cNvPr id="316419" name="Rectangle 3"/>
          <p:cNvSpPr>
            <a:spLocks noGrp="1" noChangeArrowheads="1"/>
          </p:cNvSpPr>
          <p:nvPr>
            <p:ph sz="half" idx="1"/>
          </p:nvPr>
        </p:nvSpPr>
        <p:spPr/>
        <p:txBody>
          <a:bodyPr/>
          <a:lstStyle/>
          <a:p>
            <a:r>
              <a:rPr lang="en-GB" sz="2400" dirty="0" smtClean="0"/>
              <a:t>Configure Pressure Sensors</a:t>
            </a:r>
          </a:p>
          <a:p>
            <a:pPr lvl="1"/>
            <a:r>
              <a:rPr lang="en-GB" sz="2000" dirty="0" smtClean="0"/>
              <a:t>Select appropriate Input type, </a:t>
            </a:r>
            <a:r>
              <a:rPr lang="en-GB" sz="2000" dirty="0" err="1" smtClean="0"/>
              <a:t>Analog</a:t>
            </a:r>
            <a:r>
              <a:rPr lang="en-GB" sz="2000" dirty="0" smtClean="0"/>
              <a:t> or HART</a:t>
            </a:r>
          </a:p>
          <a:p>
            <a:pPr lvl="1"/>
            <a:r>
              <a:rPr lang="en-GB" sz="2000" dirty="0" smtClean="0"/>
              <a:t>Make sure Range and Unit is correct</a:t>
            </a:r>
            <a:br>
              <a:rPr lang="en-GB" sz="2000" dirty="0" smtClean="0"/>
            </a:br>
            <a:r>
              <a:rPr lang="en-GB" sz="2000" dirty="0" smtClean="0"/>
              <a:t>(check Pressure Transmitter!)</a:t>
            </a:r>
          </a:p>
          <a:p>
            <a:r>
              <a:rPr lang="en-GB" sz="2400" dirty="0" smtClean="0"/>
              <a:t>Configure Temperature Sensors</a:t>
            </a:r>
          </a:p>
          <a:p>
            <a:pPr lvl="1"/>
            <a:r>
              <a:rPr lang="en-GB" sz="2000" dirty="0" smtClean="0"/>
              <a:t>Select appropriate input type, Rex or DAU</a:t>
            </a:r>
          </a:p>
          <a:p>
            <a:pPr lvl="1"/>
            <a:r>
              <a:rPr lang="en-GB" sz="2000" dirty="0" smtClean="0"/>
              <a:t>Enter “sensor position”</a:t>
            </a:r>
          </a:p>
          <a:p>
            <a:pPr lvl="1"/>
            <a:endParaRPr lang="en-GB" sz="2000" dirty="0"/>
          </a:p>
        </p:txBody>
      </p:sp>
      <p:pic>
        <p:nvPicPr>
          <p:cNvPr id="9" name="Picture 7"/>
          <p:cNvPicPr>
            <a:picLocks noGrp="1" noChangeAspect="1" noChangeArrowheads="1"/>
          </p:cNvPicPr>
          <p:nvPr>
            <p:ph sz="quarter" idx="2"/>
          </p:nvPr>
        </p:nvPicPr>
        <p:blipFill>
          <a:blip r:embed="rId3" cstate="print"/>
          <a:srcRect/>
          <a:stretch>
            <a:fillRect/>
          </a:stretch>
        </p:blipFill>
        <p:spPr>
          <a:xfrm>
            <a:off x="5562604" y="1144320"/>
            <a:ext cx="4084108" cy="2336358"/>
          </a:xfrm>
        </p:spPr>
      </p:pic>
      <p:pic>
        <p:nvPicPr>
          <p:cNvPr id="10" name="Picture 14"/>
          <p:cNvPicPr>
            <a:picLocks noChangeAspect="1" noChangeArrowheads="1"/>
          </p:cNvPicPr>
          <p:nvPr/>
        </p:nvPicPr>
        <p:blipFill>
          <a:blip r:embed="rId4" cstate="print"/>
          <a:srcRect/>
          <a:stretch>
            <a:fillRect/>
          </a:stretch>
        </p:blipFill>
        <p:spPr bwMode="auto">
          <a:xfrm>
            <a:off x="5977471" y="3541204"/>
            <a:ext cx="3645958" cy="2085289"/>
          </a:xfrm>
          <a:prstGeom prst="rect">
            <a:avLst/>
          </a:prstGeom>
          <a:noFill/>
          <a:ln w="15875">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3" name="Rectangle 5"/>
          <p:cNvSpPr>
            <a:spLocks noGrp="1" noChangeArrowheads="1"/>
          </p:cNvSpPr>
          <p:nvPr>
            <p:ph type="title"/>
          </p:nvPr>
        </p:nvSpPr>
        <p:spPr/>
        <p:txBody>
          <a:bodyPr/>
          <a:lstStyle/>
          <a:p>
            <a:r>
              <a:rPr lang="sv-SE" smtClean="0"/>
              <a:t>Configuration</a:t>
            </a:r>
            <a:endParaRPr lang="sv-SE"/>
          </a:p>
        </p:txBody>
      </p:sp>
      <p:sp>
        <p:nvSpPr>
          <p:cNvPr id="329731" name="AutoShape 3"/>
          <p:cNvSpPr>
            <a:spLocks noGrp="1" noChangeAspect="1" noChangeArrowheads="1"/>
          </p:cNvSpPr>
          <p:nvPr>
            <p:ph idx="1"/>
          </p:nvPr>
        </p:nvSpPr>
        <p:spPr/>
        <p:txBody>
          <a:bodyPr/>
          <a:lstStyle/>
          <a:p>
            <a:r>
              <a:rPr lang="sv-SE" dirty="0" smtClean="0"/>
              <a:t>Tankheight</a:t>
            </a:r>
          </a:p>
          <a:p>
            <a:pPr lvl="1"/>
            <a:r>
              <a:rPr lang="sv-SE" dirty="0" smtClean="0"/>
              <a:t>Set ”R-distance” = Tank Zero Point</a:t>
            </a:r>
          </a:p>
          <a:p>
            <a:r>
              <a:rPr lang="sv-SE" dirty="0" smtClean="0"/>
              <a:t>”Holdoff Distance” may have to be adjusted</a:t>
            </a:r>
            <a:endParaRPr lang="sv-SE" dirty="0"/>
          </a:p>
        </p:txBody>
      </p:sp>
      <p:pic>
        <p:nvPicPr>
          <p:cNvPr id="10" name="Picture 4"/>
          <p:cNvPicPr>
            <a:picLocks noChangeAspect="1" noChangeArrowheads="1"/>
          </p:cNvPicPr>
          <p:nvPr/>
        </p:nvPicPr>
        <p:blipFill>
          <a:blip r:embed="rId3" cstate="print"/>
          <a:srcRect/>
          <a:stretch>
            <a:fillRect/>
          </a:stretch>
        </p:blipFill>
        <p:spPr>
          <a:xfrm>
            <a:off x="1198033" y="2805663"/>
            <a:ext cx="3036888" cy="2867025"/>
          </a:xfrm>
          <a:prstGeom prst="rect">
            <a:avLst/>
          </a:prstGeom>
          <a:noFill/>
          <a:ln w="15875" cap="flat">
            <a:solidFill>
              <a:schemeClr val="tx1"/>
            </a:solidFill>
            <a:headEnd type="none" w="med" len="med"/>
            <a:tailEnd type="none" w="med" len="med"/>
          </a:ln>
        </p:spPr>
      </p:pic>
      <p:pic>
        <p:nvPicPr>
          <p:cNvPr id="11" name="Picture 7"/>
          <p:cNvPicPr>
            <a:picLocks noChangeAspect="1" noChangeArrowheads="1"/>
          </p:cNvPicPr>
          <p:nvPr/>
        </p:nvPicPr>
        <p:blipFill>
          <a:blip r:embed="rId4" cstate="print"/>
          <a:stretch>
            <a:fillRect/>
          </a:stretch>
        </p:blipFill>
        <p:spPr>
          <a:xfrm>
            <a:off x="4732720" y="2785006"/>
            <a:ext cx="3370564" cy="2876550"/>
          </a:xfrm>
          <a:prstGeom prst="rect">
            <a:avLst/>
          </a:prstGeom>
          <a:noFill/>
          <a:ln w="15875" cap="flat">
            <a:solidFill>
              <a:schemeClr val="tx1"/>
            </a:solidFill>
            <a:headEnd type="none" w="med" len="med"/>
            <a:tailEnd type="none" w="med" len="me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7" name="Rectangle 3"/>
          <p:cNvSpPr>
            <a:spLocks noGrp="1" noChangeArrowheads="1"/>
          </p:cNvSpPr>
          <p:nvPr>
            <p:ph type="title"/>
          </p:nvPr>
        </p:nvSpPr>
        <p:spPr/>
        <p:txBody>
          <a:bodyPr/>
          <a:lstStyle/>
          <a:p>
            <a:r>
              <a:rPr lang="en-GB" smtClean="0"/>
              <a:t>Configuration</a:t>
            </a:r>
            <a:endParaRPr lang="en-GB"/>
          </a:p>
        </p:txBody>
      </p:sp>
      <p:sp>
        <p:nvSpPr>
          <p:cNvPr id="379908" name="Rectangle 4"/>
          <p:cNvSpPr>
            <a:spLocks noGrp="1" noChangeArrowheads="1"/>
          </p:cNvSpPr>
          <p:nvPr>
            <p:ph sz="half" idx="1"/>
          </p:nvPr>
        </p:nvSpPr>
        <p:spPr/>
        <p:txBody>
          <a:bodyPr/>
          <a:lstStyle/>
          <a:p>
            <a:r>
              <a:rPr lang="en-GB" dirty="0" smtClean="0"/>
              <a:t>In ‘LPG Setup’</a:t>
            </a:r>
          </a:p>
          <a:p>
            <a:pPr lvl="1"/>
            <a:r>
              <a:rPr lang="en-GB" dirty="0" smtClean="0"/>
              <a:t>Set Correction method to</a:t>
            </a:r>
            <a:br>
              <a:rPr lang="en-GB" dirty="0" smtClean="0"/>
            </a:br>
            <a:r>
              <a:rPr lang="en-GB" dirty="0" smtClean="0"/>
              <a:t>“Air </a:t>
            </a:r>
            <a:r>
              <a:rPr lang="en-GB" dirty="0" err="1" smtClean="0"/>
              <a:t>Corr</a:t>
            </a:r>
            <a:r>
              <a:rPr lang="en-GB" dirty="0" smtClean="0"/>
              <a:t> only”</a:t>
            </a:r>
          </a:p>
          <a:p>
            <a:pPr lvl="1"/>
            <a:endParaRPr lang="en-GB" dirty="0"/>
          </a:p>
        </p:txBody>
      </p:sp>
      <p:pic>
        <p:nvPicPr>
          <p:cNvPr id="9" name="Picture 9"/>
          <p:cNvPicPr>
            <a:picLocks noChangeAspect="1" noChangeArrowheads="1"/>
          </p:cNvPicPr>
          <p:nvPr/>
        </p:nvPicPr>
        <p:blipFill>
          <a:blip r:embed="rId3" cstate="print"/>
          <a:srcRect/>
          <a:stretch>
            <a:fillRect/>
          </a:stretch>
        </p:blipFill>
        <p:spPr bwMode="auto">
          <a:xfrm>
            <a:off x="2661180" y="2680249"/>
            <a:ext cx="4803776" cy="3730625"/>
          </a:xfrm>
          <a:prstGeom prst="rect">
            <a:avLst/>
          </a:prstGeom>
          <a:noFill/>
          <a:ln w="12700">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GB" smtClean="0"/>
              <a:t>Configuration</a:t>
            </a:r>
            <a:endParaRPr lang="en-GB"/>
          </a:p>
        </p:txBody>
      </p:sp>
      <p:sp>
        <p:nvSpPr>
          <p:cNvPr id="12" name="Content Placeholder 11"/>
          <p:cNvSpPr>
            <a:spLocks noGrp="1"/>
          </p:cNvSpPr>
          <p:nvPr>
            <p:ph idx="1"/>
          </p:nvPr>
        </p:nvSpPr>
        <p:spPr>
          <a:xfrm>
            <a:off x="618937" y="1206500"/>
            <a:ext cx="5307421" cy="4546600"/>
          </a:xfrm>
        </p:spPr>
        <p:txBody>
          <a:bodyPr/>
          <a:lstStyle/>
          <a:p>
            <a:r>
              <a:rPr lang="sv-SE" sz="2400" dirty="0" smtClean="0"/>
              <a:t>In LPG Setup</a:t>
            </a:r>
          </a:p>
          <a:p>
            <a:pPr lvl="1"/>
            <a:r>
              <a:rPr lang="sv-SE" sz="2000" dirty="0" smtClean="0"/>
              <a:t>Select Vapour Pressure Source</a:t>
            </a:r>
          </a:p>
          <a:p>
            <a:pPr lvl="1"/>
            <a:r>
              <a:rPr lang="sv-SE" sz="2000" dirty="0" smtClean="0"/>
              <a:t>Select correct Pressure Type</a:t>
            </a:r>
          </a:p>
          <a:p>
            <a:pPr lvl="1"/>
            <a:endParaRPr lang="sv-SE" sz="2000" dirty="0" smtClean="0"/>
          </a:p>
          <a:p>
            <a:pPr lvl="1"/>
            <a:r>
              <a:rPr lang="sv-SE" sz="2000" dirty="0" smtClean="0"/>
              <a:t>Select Vapour Temperature Source</a:t>
            </a:r>
          </a:p>
          <a:p>
            <a:pPr lvl="1"/>
            <a:r>
              <a:rPr lang="sv-SE" sz="2000" dirty="0" smtClean="0"/>
              <a:t>Select </a:t>
            </a:r>
            <a:r>
              <a:rPr lang="sv-SE" sz="2000" u="sng" dirty="0" smtClean="0"/>
              <a:t>Highest</a:t>
            </a:r>
            <a:r>
              <a:rPr lang="sv-SE" sz="2000" dirty="0" smtClean="0"/>
              <a:t> Sensor for Vapour Temperature</a:t>
            </a:r>
          </a:p>
        </p:txBody>
      </p:sp>
      <p:pic>
        <p:nvPicPr>
          <p:cNvPr id="13" name="Picture 6"/>
          <p:cNvPicPr>
            <a:picLocks noChangeAspect="1" noChangeArrowheads="1"/>
          </p:cNvPicPr>
          <p:nvPr/>
        </p:nvPicPr>
        <p:blipFill>
          <a:blip r:embed="rId3" cstate="print"/>
          <a:srcRect/>
          <a:stretch>
            <a:fillRect/>
          </a:stretch>
        </p:blipFill>
        <p:spPr>
          <a:xfrm>
            <a:off x="3553739" y="3795023"/>
            <a:ext cx="3379787" cy="2878138"/>
          </a:xfrm>
          <a:prstGeom prst="rect">
            <a:avLst/>
          </a:prstGeom>
          <a:noFill/>
          <a:ln w="15875" cap="flat">
            <a:solidFill>
              <a:schemeClr val="tx1"/>
            </a:solidFill>
            <a:headEnd type="none" w="med" len="med"/>
            <a:tailEnd type="none" w="med" len="med"/>
          </a:ln>
        </p:spPr>
      </p:pic>
      <p:pic>
        <p:nvPicPr>
          <p:cNvPr id="14" name="Picture 12"/>
          <p:cNvPicPr>
            <a:picLocks noChangeAspect="1" noChangeArrowheads="1"/>
          </p:cNvPicPr>
          <p:nvPr/>
        </p:nvPicPr>
        <p:blipFill>
          <a:blip r:embed="rId4" cstate="print"/>
          <a:srcRect/>
          <a:stretch>
            <a:fillRect/>
          </a:stretch>
        </p:blipFill>
        <p:spPr bwMode="auto">
          <a:xfrm>
            <a:off x="6089747" y="1151250"/>
            <a:ext cx="3379787" cy="2879725"/>
          </a:xfrm>
          <a:prstGeom prst="rect">
            <a:avLst/>
          </a:prstGeom>
          <a:noFill/>
          <a:ln w="15875">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sv-SE"/>
              <a:t>Configuration</a:t>
            </a:r>
          </a:p>
        </p:txBody>
      </p:sp>
      <p:sp>
        <p:nvSpPr>
          <p:cNvPr id="332804" name="Rectangle 4"/>
          <p:cNvSpPr>
            <a:spLocks noGrp="1" noChangeArrowheads="1"/>
          </p:cNvSpPr>
          <p:nvPr>
            <p:ph idx="1"/>
          </p:nvPr>
        </p:nvSpPr>
        <p:spPr>
          <a:noFill/>
          <a:ln/>
        </p:spPr>
        <p:txBody>
          <a:bodyPr lIns="95742" tIns="47871" rIns="95742" bIns="47871"/>
          <a:lstStyle/>
          <a:p>
            <a:r>
              <a:rPr lang="en-GB" sz="2000" dirty="0"/>
              <a:t>Calibrate (with empty tank and handle in OPERATION position)</a:t>
            </a:r>
          </a:p>
          <a:p>
            <a:pPr lvl="1"/>
            <a:r>
              <a:rPr lang="en-GB" sz="1800" dirty="0"/>
              <a:t>Calibrate the Rex against the calibration ring</a:t>
            </a:r>
            <a:r>
              <a:rPr lang="en-GB" sz="1800" dirty="0" smtClean="0"/>
              <a:t>.(Length of pipe = reference!)</a:t>
            </a:r>
            <a:endParaRPr lang="en-GB" sz="1800" dirty="0"/>
          </a:p>
          <a:p>
            <a:pPr lvl="1"/>
            <a:r>
              <a:rPr lang="en-GB" sz="1800" dirty="0"/>
              <a:t>After calibration, REX will show Level = Min measurable Level</a:t>
            </a:r>
            <a:br>
              <a:rPr lang="en-GB" sz="1800" dirty="0"/>
            </a:br>
            <a:r>
              <a:rPr lang="sv-SE" sz="1800" dirty="0"/>
              <a:t>(distance between Tank Zero point and end of Still pipe)</a:t>
            </a:r>
            <a:endParaRPr lang="en-GB" sz="1800" dirty="0"/>
          </a:p>
          <a:p>
            <a:pPr lvl="1"/>
            <a:r>
              <a:rPr lang="en-GB" sz="1800" dirty="0"/>
              <a:t>If required – run calibration for pipe with water.</a:t>
            </a:r>
          </a:p>
          <a:p>
            <a:pPr lvl="2"/>
            <a:r>
              <a:rPr lang="en-GB" sz="1600" dirty="0"/>
              <a:t>Setting calibration for full tank range (scale factor)</a:t>
            </a:r>
          </a:p>
        </p:txBody>
      </p:sp>
      <p:pic>
        <p:nvPicPr>
          <p:cNvPr id="6" name="Picture 5"/>
          <p:cNvPicPr>
            <a:picLocks noChangeAspect="1" noChangeArrowheads="1"/>
          </p:cNvPicPr>
          <p:nvPr/>
        </p:nvPicPr>
        <p:blipFill>
          <a:blip r:embed="rId3" cstate="print"/>
          <a:srcRect/>
          <a:stretch>
            <a:fillRect/>
          </a:stretch>
        </p:blipFill>
        <p:spPr>
          <a:xfrm>
            <a:off x="2348516" y="3296199"/>
            <a:ext cx="5033895" cy="3121555"/>
          </a:xfrm>
          <a:prstGeom prst="rect">
            <a:avLst/>
          </a:prstGeom>
          <a:noFill/>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GB"/>
              <a:t>Configuration</a:t>
            </a:r>
          </a:p>
        </p:txBody>
      </p:sp>
      <p:sp>
        <p:nvSpPr>
          <p:cNvPr id="317443" name="Rectangle 3"/>
          <p:cNvSpPr>
            <a:spLocks noGrp="1" noChangeArrowheads="1"/>
          </p:cNvSpPr>
          <p:nvPr>
            <p:ph idx="1"/>
          </p:nvPr>
        </p:nvSpPr>
        <p:spPr/>
        <p:txBody>
          <a:bodyPr/>
          <a:lstStyle/>
          <a:p>
            <a:r>
              <a:rPr lang="en-GB" sz="2400"/>
              <a:t>In ‘LPG Setup’</a:t>
            </a:r>
          </a:p>
          <a:p>
            <a:pPr lvl="1"/>
            <a:r>
              <a:rPr lang="en-GB" sz="2000"/>
              <a:t>Set Nominal pin-position</a:t>
            </a:r>
            <a:br>
              <a:rPr lang="en-GB" sz="2000"/>
            </a:br>
            <a:r>
              <a:rPr lang="en-GB" sz="2000"/>
              <a:t>(the measured mechanical position)</a:t>
            </a:r>
          </a:p>
          <a:p>
            <a:pPr lvl="1"/>
            <a:endParaRPr lang="en-GB" sz="2000"/>
          </a:p>
          <a:p>
            <a:pPr lvl="1"/>
            <a:endParaRPr lang="en-GB" sz="2000"/>
          </a:p>
          <a:p>
            <a:pPr lvl="1"/>
            <a:endParaRPr lang="en-GB" sz="2000"/>
          </a:p>
        </p:txBody>
      </p:sp>
      <p:pic>
        <p:nvPicPr>
          <p:cNvPr id="6" name="Picture 6"/>
          <p:cNvPicPr>
            <a:picLocks noChangeAspect="1" noChangeArrowheads="1"/>
          </p:cNvPicPr>
          <p:nvPr/>
        </p:nvPicPr>
        <p:blipFill>
          <a:blip r:embed="rId3" cstate="print"/>
          <a:srcRect/>
          <a:stretch>
            <a:fillRect/>
          </a:stretch>
        </p:blipFill>
        <p:spPr>
          <a:xfrm>
            <a:off x="3251199" y="2460096"/>
            <a:ext cx="3430588" cy="3695700"/>
          </a:xfrm>
          <a:prstGeom prst="rect">
            <a:avLst/>
          </a:prstGeom>
          <a:noFill/>
          <a:ln w="15875" cap="flat">
            <a:solidFill>
              <a:schemeClr val="tx1"/>
            </a:solidFill>
            <a:headEnd type="none" w="med" len="med"/>
            <a:tailEnd type="none" w="med" len="me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GB"/>
              <a:t>Configuration</a:t>
            </a:r>
          </a:p>
        </p:txBody>
      </p:sp>
      <p:sp>
        <p:nvSpPr>
          <p:cNvPr id="326659" name="Rectangle 3"/>
          <p:cNvSpPr>
            <a:spLocks noGrp="1" noChangeArrowheads="1"/>
          </p:cNvSpPr>
          <p:nvPr>
            <p:ph idx="1"/>
          </p:nvPr>
        </p:nvSpPr>
        <p:spPr>
          <a:xfrm>
            <a:off x="618927" y="1206500"/>
            <a:ext cx="4588074" cy="4546600"/>
          </a:xfrm>
        </p:spPr>
        <p:txBody>
          <a:bodyPr/>
          <a:lstStyle/>
          <a:p>
            <a:r>
              <a:rPr lang="en-GB" sz="2400" dirty="0"/>
              <a:t>Configure LPG</a:t>
            </a:r>
          </a:p>
          <a:p>
            <a:pPr lvl="1"/>
            <a:r>
              <a:rPr lang="en-GB" sz="2000" dirty="0"/>
              <a:t>Change the handle to “TEST” </a:t>
            </a:r>
          </a:p>
          <a:p>
            <a:pPr lvl="2"/>
            <a:r>
              <a:rPr lang="en-GB" sz="1800" dirty="0"/>
              <a:t>Verify “</a:t>
            </a:r>
            <a:r>
              <a:rPr lang="en-GB" sz="1800" b="1" dirty="0"/>
              <a:t>electrical</a:t>
            </a:r>
            <a:r>
              <a:rPr lang="en-GB" sz="1800" dirty="0"/>
              <a:t>” pin – position</a:t>
            </a:r>
          </a:p>
          <a:p>
            <a:pPr lvl="3"/>
            <a:r>
              <a:rPr lang="en-GB" sz="1600" dirty="0"/>
              <a:t>This will be the Nom. position used in the future.</a:t>
            </a:r>
          </a:p>
        </p:txBody>
      </p:sp>
      <p:grpSp>
        <p:nvGrpSpPr>
          <p:cNvPr id="14" name="Group 23"/>
          <p:cNvGrpSpPr>
            <a:grpSpLocks/>
          </p:cNvGrpSpPr>
          <p:nvPr/>
        </p:nvGrpSpPr>
        <p:grpSpPr bwMode="auto">
          <a:xfrm>
            <a:off x="1163650" y="889006"/>
            <a:ext cx="8205787" cy="5216525"/>
            <a:chOff x="600" y="572"/>
            <a:chExt cx="5297" cy="3345"/>
          </a:xfrm>
        </p:grpSpPr>
        <p:pic>
          <p:nvPicPr>
            <p:cNvPr id="15" name="Picture 19"/>
            <p:cNvPicPr>
              <a:picLocks noChangeAspect="1" noChangeArrowheads="1"/>
            </p:cNvPicPr>
            <p:nvPr/>
          </p:nvPicPr>
          <p:blipFill>
            <a:blip r:embed="rId3" cstate="print"/>
            <a:srcRect/>
            <a:stretch>
              <a:fillRect/>
            </a:stretch>
          </p:blipFill>
          <p:spPr bwMode="auto">
            <a:xfrm>
              <a:off x="600" y="2255"/>
              <a:ext cx="2586" cy="1662"/>
            </a:xfrm>
            <a:prstGeom prst="rect">
              <a:avLst/>
            </a:prstGeom>
            <a:noFill/>
            <a:ln w="15875">
              <a:solidFill>
                <a:schemeClr val="tx1"/>
              </a:solidFill>
              <a:miter lim="800000"/>
              <a:headEnd/>
              <a:tailEnd/>
            </a:ln>
            <a:effectLst/>
          </p:spPr>
        </p:pic>
        <p:pic>
          <p:nvPicPr>
            <p:cNvPr id="16" name="Picture 8"/>
            <p:cNvPicPr>
              <a:picLocks noChangeAspect="1" noChangeArrowheads="1"/>
            </p:cNvPicPr>
            <p:nvPr/>
          </p:nvPicPr>
          <p:blipFill>
            <a:blip r:embed="rId4" cstate="print"/>
            <a:srcRect/>
            <a:stretch>
              <a:fillRect/>
            </a:stretch>
          </p:blipFill>
          <p:spPr bwMode="auto">
            <a:xfrm>
              <a:off x="3359" y="2273"/>
              <a:ext cx="2538" cy="1631"/>
            </a:xfrm>
            <a:prstGeom prst="rect">
              <a:avLst/>
            </a:prstGeom>
            <a:noFill/>
            <a:ln w="15875" cap="flat" cmpd="sng">
              <a:solidFill>
                <a:schemeClr val="tx1"/>
              </a:solidFill>
              <a:prstDash val="solid"/>
              <a:miter lim="800000"/>
              <a:headEnd type="none" w="med" len="med"/>
              <a:tailEnd type="none" w="med" len="med"/>
            </a:ln>
            <a:effectLst/>
          </p:spPr>
        </p:pic>
        <p:pic>
          <p:nvPicPr>
            <p:cNvPr id="17" name="Picture 12"/>
            <p:cNvPicPr>
              <a:picLocks noChangeAspect="1" noChangeArrowheads="1"/>
            </p:cNvPicPr>
            <p:nvPr/>
          </p:nvPicPr>
          <p:blipFill>
            <a:blip r:embed="rId5" cstate="print"/>
            <a:srcRect/>
            <a:stretch>
              <a:fillRect/>
            </a:stretch>
          </p:blipFill>
          <p:spPr bwMode="auto">
            <a:xfrm>
              <a:off x="3360" y="572"/>
              <a:ext cx="2536" cy="1630"/>
            </a:xfrm>
            <a:prstGeom prst="rect">
              <a:avLst/>
            </a:prstGeom>
            <a:noFill/>
            <a:ln w="15875" cap="flat" cmpd="sng">
              <a:solidFill>
                <a:schemeClr val="tx1"/>
              </a:solidFill>
              <a:prstDash val="solid"/>
              <a:miter lim="800000"/>
              <a:headEnd type="none" w="med" len="med"/>
              <a:tailEnd type="none" w="med" len="med"/>
            </a:ln>
            <a:effectLst/>
          </p:spPr>
        </p:pic>
        <p:sp>
          <p:nvSpPr>
            <p:cNvPr id="18" name="Oval 14"/>
            <p:cNvSpPr>
              <a:spLocks noChangeArrowheads="1"/>
            </p:cNvSpPr>
            <p:nvPr/>
          </p:nvSpPr>
          <p:spPr bwMode="auto">
            <a:xfrm>
              <a:off x="3683" y="790"/>
              <a:ext cx="533" cy="246"/>
            </a:xfrm>
            <a:prstGeom prst="ellipse">
              <a:avLst/>
            </a:prstGeom>
            <a:noFill/>
            <a:ln w="25400">
              <a:solidFill>
                <a:schemeClr val="accent2"/>
              </a:solidFill>
              <a:round/>
              <a:headEnd/>
              <a:tailEnd/>
            </a:ln>
            <a:effectLst/>
          </p:spPr>
          <p:txBody>
            <a:bodyPr wrap="none" lIns="95271" tIns="47636" rIns="95271" bIns="47636" anchor="ctr"/>
            <a:lstStyle/>
            <a:p>
              <a:endParaRPr lang="sv-SE"/>
            </a:p>
          </p:txBody>
        </p:sp>
        <p:sp>
          <p:nvSpPr>
            <p:cNvPr id="19" name="Line 15"/>
            <p:cNvSpPr>
              <a:spLocks noChangeShapeType="1"/>
            </p:cNvSpPr>
            <p:nvPr/>
          </p:nvSpPr>
          <p:spPr bwMode="auto">
            <a:xfrm>
              <a:off x="3946" y="1048"/>
              <a:ext cx="43" cy="220"/>
            </a:xfrm>
            <a:prstGeom prst="line">
              <a:avLst/>
            </a:prstGeom>
            <a:noFill/>
            <a:ln w="31750">
              <a:solidFill>
                <a:schemeClr val="accent2"/>
              </a:solidFill>
              <a:round/>
              <a:headEnd/>
              <a:tailEnd type="triangle" w="med" len="med"/>
            </a:ln>
            <a:effectLst/>
          </p:spPr>
          <p:txBody>
            <a:bodyPr lIns="95271" tIns="47636" rIns="95271" bIns="47636"/>
            <a:lstStyle/>
            <a:p>
              <a:endParaRPr lang="sv-SE"/>
            </a:p>
          </p:txBody>
        </p:sp>
        <p:sp>
          <p:nvSpPr>
            <p:cNvPr id="20" name="Line 16"/>
            <p:cNvSpPr>
              <a:spLocks noChangeShapeType="1"/>
            </p:cNvSpPr>
            <p:nvPr/>
          </p:nvSpPr>
          <p:spPr bwMode="auto">
            <a:xfrm flipV="1">
              <a:off x="4064" y="963"/>
              <a:ext cx="319" cy="294"/>
            </a:xfrm>
            <a:prstGeom prst="line">
              <a:avLst/>
            </a:prstGeom>
            <a:noFill/>
            <a:ln w="31750">
              <a:solidFill>
                <a:schemeClr val="folHlink"/>
              </a:solidFill>
              <a:round/>
              <a:headEnd/>
              <a:tailEnd type="triangle" w="med" len="med"/>
            </a:ln>
            <a:effectLst/>
          </p:spPr>
          <p:txBody>
            <a:bodyPr lIns="95271" tIns="47636" rIns="95271" bIns="47636"/>
            <a:lstStyle/>
            <a:p>
              <a:endParaRPr lang="sv-SE"/>
            </a:p>
          </p:txBody>
        </p:sp>
        <p:sp>
          <p:nvSpPr>
            <p:cNvPr id="21" name="Rectangle 18"/>
            <p:cNvSpPr>
              <a:spLocks noChangeArrowheads="1"/>
            </p:cNvSpPr>
            <p:nvPr/>
          </p:nvSpPr>
          <p:spPr bwMode="auto">
            <a:xfrm>
              <a:off x="3689" y="2561"/>
              <a:ext cx="527" cy="117"/>
            </a:xfrm>
            <a:prstGeom prst="rect">
              <a:avLst/>
            </a:prstGeom>
            <a:noFill/>
            <a:ln w="28575">
              <a:solidFill>
                <a:srgbClr val="99CC00"/>
              </a:solidFill>
              <a:miter lim="800000"/>
              <a:headEnd/>
              <a:tailEnd/>
            </a:ln>
            <a:effectLst/>
          </p:spPr>
          <p:txBody>
            <a:bodyPr wrap="none" lIns="95271" tIns="47636" rIns="95271" bIns="47636" anchor="ctr"/>
            <a:lstStyle/>
            <a:p>
              <a:endParaRPr lang="sv-SE"/>
            </a:p>
          </p:txBody>
        </p:sp>
        <p:sp>
          <p:nvSpPr>
            <p:cNvPr id="22" name="Freeform 21"/>
            <p:cNvSpPr>
              <a:spLocks/>
            </p:cNvSpPr>
            <p:nvPr/>
          </p:nvSpPr>
          <p:spPr bwMode="auto">
            <a:xfrm>
              <a:off x="1532" y="2684"/>
              <a:ext cx="2298" cy="880"/>
            </a:xfrm>
            <a:custGeom>
              <a:avLst/>
              <a:gdLst/>
              <a:ahLst/>
              <a:cxnLst>
                <a:cxn ang="0">
                  <a:pos x="0" y="202"/>
                </a:cxn>
                <a:cxn ang="0">
                  <a:pos x="1728" y="846"/>
                </a:cxn>
                <a:cxn ang="0">
                  <a:pos x="2298" y="0"/>
                </a:cxn>
              </a:cxnLst>
              <a:rect l="0" t="0" r="r" b="b"/>
              <a:pathLst>
                <a:path w="2298" h="880">
                  <a:moveTo>
                    <a:pt x="0" y="202"/>
                  </a:moveTo>
                  <a:cubicBezTo>
                    <a:pt x="672" y="541"/>
                    <a:pt x="1345" y="880"/>
                    <a:pt x="1728" y="846"/>
                  </a:cubicBezTo>
                  <a:cubicBezTo>
                    <a:pt x="2111" y="812"/>
                    <a:pt x="2212" y="135"/>
                    <a:pt x="2298" y="0"/>
                  </a:cubicBezTo>
                </a:path>
              </a:pathLst>
            </a:custGeom>
            <a:noFill/>
            <a:ln w="28575" cap="flat" cmpd="sng">
              <a:solidFill>
                <a:srgbClr val="339966"/>
              </a:solidFill>
              <a:prstDash val="solid"/>
              <a:round/>
              <a:headEnd type="none" w="med" len="med"/>
              <a:tailEnd type="arrow" w="med" len="med"/>
            </a:ln>
            <a:effectLst/>
          </p:spPr>
          <p:txBody>
            <a:bodyPr lIns="95271" tIns="47636" rIns="95271" bIns="47636"/>
            <a:lstStyle/>
            <a:p>
              <a:endParaRPr lang="sv-SE"/>
            </a:p>
          </p:txBody>
        </p:sp>
        <p:sp>
          <p:nvSpPr>
            <p:cNvPr id="23" name="Freeform 22"/>
            <p:cNvSpPr>
              <a:spLocks/>
            </p:cNvSpPr>
            <p:nvPr/>
          </p:nvSpPr>
          <p:spPr bwMode="auto">
            <a:xfrm>
              <a:off x="1514" y="980"/>
              <a:ext cx="2953" cy="1820"/>
            </a:xfrm>
            <a:custGeom>
              <a:avLst/>
              <a:gdLst/>
              <a:ahLst/>
              <a:cxnLst>
                <a:cxn ang="0">
                  <a:pos x="2953" y="0"/>
                </a:cxn>
                <a:cxn ang="0">
                  <a:pos x="2653" y="601"/>
                </a:cxn>
                <a:cxn ang="0">
                  <a:pos x="0" y="1820"/>
                </a:cxn>
              </a:cxnLst>
              <a:rect l="0" t="0" r="r" b="b"/>
              <a:pathLst>
                <a:path w="2953" h="1820">
                  <a:moveTo>
                    <a:pt x="2953" y="0"/>
                  </a:moveTo>
                  <a:lnTo>
                    <a:pt x="2653" y="601"/>
                  </a:lnTo>
                  <a:lnTo>
                    <a:pt x="0" y="1820"/>
                  </a:lnTo>
                </a:path>
              </a:pathLst>
            </a:custGeom>
            <a:noFill/>
            <a:ln w="28575" cap="flat" cmpd="sng">
              <a:solidFill>
                <a:srgbClr val="FF6600"/>
              </a:solidFill>
              <a:prstDash val="solid"/>
              <a:round/>
              <a:headEnd type="none" w="med" len="med"/>
              <a:tailEnd type="arrow" w="med" len="med"/>
            </a:ln>
            <a:effectLst/>
          </p:spPr>
          <p:txBody>
            <a:bodyPr lIns="95271" tIns="47636" rIns="95271" bIns="47636"/>
            <a:lstStyle/>
            <a:p>
              <a:endParaRPr lang="sv-SE"/>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GB" smtClean="0"/>
              <a:t>Configuration –Don’t forget……..</a:t>
            </a:r>
            <a:endParaRPr lang="en-GB"/>
          </a:p>
        </p:txBody>
      </p:sp>
      <p:sp>
        <p:nvSpPr>
          <p:cNvPr id="271363" name="Rectangle 3"/>
          <p:cNvSpPr>
            <a:spLocks noGrp="1" noChangeArrowheads="1"/>
          </p:cNvSpPr>
          <p:nvPr>
            <p:ph idx="1"/>
          </p:nvPr>
        </p:nvSpPr>
        <p:spPr>
          <a:xfrm>
            <a:off x="618937" y="1206500"/>
            <a:ext cx="8939941" cy="4546600"/>
          </a:xfrm>
        </p:spPr>
        <p:txBody>
          <a:bodyPr/>
          <a:lstStyle/>
          <a:p>
            <a:r>
              <a:rPr lang="en-GB" dirty="0" smtClean="0"/>
              <a:t>configuration cont…</a:t>
            </a:r>
          </a:p>
          <a:p>
            <a:pPr lvl="1"/>
            <a:r>
              <a:rPr lang="en-GB" dirty="0" smtClean="0"/>
              <a:t>Change the handle back to “OPERATION”</a:t>
            </a:r>
          </a:p>
          <a:p>
            <a:r>
              <a:rPr lang="en-GB" dirty="0" smtClean="0"/>
              <a:t>…….Final</a:t>
            </a:r>
          </a:p>
          <a:p>
            <a:pPr lvl="1"/>
            <a:r>
              <a:rPr lang="en-GB" dirty="0" smtClean="0"/>
              <a:t>Change “Correction method” </a:t>
            </a:r>
            <a:br>
              <a:rPr lang="en-GB" dirty="0" smtClean="0"/>
            </a:br>
            <a:r>
              <a:rPr lang="en-GB" dirty="0" smtClean="0"/>
              <a:t>to corresponding content in </a:t>
            </a:r>
            <a:br>
              <a:rPr lang="en-GB" dirty="0" smtClean="0"/>
            </a:br>
            <a:r>
              <a:rPr lang="en-GB" dirty="0" smtClean="0"/>
              <a:t>the Tank.</a:t>
            </a:r>
          </a:p>
          <a:p>
            <a:pPr lvl="1"/>
            <a:r>
              <a:rPr lang="en-GB" dirty="0" smtClean="0"/>
              <a:t>The Tank is now ready to be </a:t>
            </a:r>
            <a:br>
              <a:rPr lang="en-GB" dirty="0" smtClean="0"/>
            </a:br>
            <a:r>
              <a:rPr lang="en-GB" dirty="0" smtClean="0"/>
              <a:t>taken into operation</a:t>
            </a:r>
          </a:p>
          <a:p>
            <a:pPr lvl="1"/>
            <a:r>
              <a:rPr lang="en-GB" dirty="0" smtClean="0"/>
              <a:t>Next, How to make a </a:t>
            </a:r>
            <a:br>
              <a:rPr lang="en-GB" dirty="0" smtClean="0"/>
            </a:br>
            <a:r>
              <a:rPr lang="en-GB" dirty="0" smtClean="0"/>
              <a:t>Pin-verification during </a:t>
            </a:r>
            <a:br>
              <a:rPr lang="en-GB" dirty="0" smtClean="0"/>
            </a:br>
            <a:r>
              <a:rPr lang="en-GB" dirty="0" smtClean="0"/>
              <a:t>operation?</a:t>
            </a:r>
          </a:p>
          <a:p>
            <a:pPr lvl="1"/>
            <a:endParaRPr lang="en-GB" dirty="0" smtClean="0"/>
          </a:p>
          <a:p>
            <a:pPr lvl="1"/>
            <a:endParaRPr lang="en-GB" dirty="0"/>
          </a:p>
        </p:txBody>
      </p:sp>
      <p:pic>
        <p:nvPicPr>
          <p:cNvPr id="8" name="Picture 10"/>
          <p:cNvPicPr>
            <a:picLocks noChangeAspect="1" noChangeArrowheads="1"/>
          </p:cNvPicPr>
          <p:nvPr/>
        </p:nvPicPr>
        <p:blipFill>
          <a:blip r:embed="rId3" cstate="print"/>
          <a:srcRect/>
          <a:stretch>
            <a:fillRect/>
          </a:stretch>
        </p:blipFill>
        <p:spPr>
          <a:xfrm>
            <a:off x="5590117" y="2595035"/>
            <a:ext cx="4110038" cy="2924175"/>
          </a:xfrm>
          <a:prstGeom prst="rect">
            <a:avLst/>
          </a:prstGeom>
          <a:noFill/>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GB"/>
              <a:t>LPG Verification</a:t>
            </a:r>
            <a:endParaRPr lang="sv-SE"/>
          </a:p>
        </p:txBody>
      </p:sp>
      <p:sp>
        <p:nvSpPr>
          <p:cNvPr id="262147" name="Rectangle 3"/>
          <p:cNvSpPr>
            <a:spLocks noGrp="1" noChangeArrowheads="1"/>
          </p:cNvSpPr>
          <p:nvPr>
            <p:ph sz="half" idx="1"/>
          </p:nvPr>
        </p:nvSpPr>
        <p:spPr/>
        <p:txBody>
          <a:bodyPr/>
          <a:lstStyle/>
          <a:p>
            <a:r>
              <a:rPr lang="en-GB" sz="2400"/>
              <a:t>Verification during normal operation</a:t>
            </a:r>
          </a:p>
          <a:p>
            <a:pPr lvl="1"/>
            <a:r>
              <a:rPr lang="en-GB" sz="2000"/>
              <a:t>Makes it possible to verify the gauge during full operation.</a:t>
            </a:r>
          </a:p>
          <a:p>
            <a:pPr lvl="2"/>
            <a:r>
              <a:rPr lang="en-GB" sz="1800"/>
              <a:t>Verifies that the gauge displayed Level is correct</a:t>
            </a:r>
          </a:p>
          <a:p>
            <a:pPr lvl="2"/>
            <a:r>
              <a:rPr lang="en-GB" sz="1800"/>
              <a:t>Verifies that “vapour compensation” is working</a:t>
            </a:r>
          </a:p>
          <a:p>
            <a:endParaRPr lang="en-GB" sz="2400"/>
          </a:p>
          <a:p>
            <a:r>
              <a:rPr lang="en-GB" sz="2400"/>
              <a:t>A pin can be verified if the actual level is more than 800 mm below the pin-position.</a:t>
            </a:r>
            <a:endParaRPr lang="sv-SE" sz="2400"/>
          </a:p>
        </p:txBody>
      </p:sp>
      <p:pic>
        <p:nvPicPr>
          <p:cNvPr id="7" name="Picture 7"/>
          <p:cNvPicPr>
            <a:picLocks noGrp="1" noChangeAspect="1" noChangeArrowheads="1"/>
          </p:cNvPicPr>
          <p:nvPr>
            <p:ph sz="half" idx="2"/>
          </p:nvPr>
        </p:nvPicPr>
        <p:blipFill>
          <a:blip r:embed="rId3" cstate="print"/>
          <a:srcRect/>
          <a:stretch>
            <a:fillRect/>
          </a:stretch>
        </p:blipFill>
        <p:spPr>
          <a:xfrm>
            <a:off x="5219711" y="1881473"/>
            <a:ext cx="4435475" cy="3196661"/>
          </a:xfrm>
          <a:noFill/>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GB"/>
              <a:t>LPG Verification</a:t>
            </a:r>
          </a:p>
        </p:txBody>
      </p:sp>
      <p:sp>
        <p:nvSpPr>
          <p:cNvPr id="273411" name="Rectangle 3"/>
          <p:cNvSpPr>
            <a:spLocks noGrp="1" noChangeArrowheads="1"/>
          </p:cNvSpPr>
          <p:nvPr>
            <p:ph sz="half" idx="1"/>
          </p:nvPr>
        </p:nvSpPr>
        <p:spPr/>
        <p:txBody>
          <a:bodyPr/>
          <a:lstStyle/>
          <a:p>
            <a:r>
              <a:rPr lang="en-GB" sz="2400" b="1" dirty="0"/>
              <a:t>Pin-verification during full tank operation!</a:t>
            </a:r>
            <a:endParaRPr lang="en-GB" sz="2400" dirty="0"/>
          </a:p>
          <a:p>
            <a:r>
              <a:rPr lang="en-GB" sz="2400" dirty="0"/>
              <a:t>Set handle to “TEST”.</a:t>
            </a:r>
          </a:p>
          <a:p>
            <a:pPr lvl="2"/>
            <a:r>
              <a:rPr lang="en-GB" sz="1800" dirty="0"/>
              <a:t>Level might change</a:t>
            </a:r>
          </a:p>
          <a:p>
            <a:pPr lvl="1"/>
            <a:r>
              <a:rPr lang="en-GB" sz="2000" dirty="0"/>
              <a:t>Start “Verify pins”</a:t>
            </a:r>
          </a:p>
          <a:p>
            <a:pPr lvl="2"/>
            <a:r>
              <a:rPr lang="en-GB" sz="1800" dirty="0"/>
              <a:t>The pins should be found with in 20 mm form the nominal (electric) distance.</a:t>
            </a:r>
          </a:p>
          <a:p>
            <a:pPr lvl="2"/>
            <a:r>
              <a:rPr lang="en-GB" sz="1800" dirty="0"/>
              <a:t>It can be necessary to change pin threshold.</a:t>
            </a:r>
          </a:p>
          <a:p>
            <a:pPr lvl="1"/>
            <a:r>
              <a:rPr lang="en-GB" sz="2000" dirty="0"/>
              <a:t>Change the handle back to “OPERATION” </a:t>
            </a:r>
          </a:p>
          <a:p>
            <a:pPr lvl="1"/>
            <a:r>
              <a:rPr lang="en-GB" sz="2000" dirty="0"/>
              <a:t>No “calibration” against pins!</a:t>
            </a:r>
          </a:p>
        </p:txBody>
      </p:sp>
      <p:pic>
        <p:nvPicPr>
          <p:cNvPr id="10" name="Content Placeholder 9"/>
          <p:cNvPicPr>
            <a:picLocks noGrp="1" noChangeAspect="1" noChangeArrowheads="1"/>
          </p:cNvPicPr>
          <p:nvPr>
            <p:ph sz="quarter" idx="2"/>
          </p:nvPr>
        </p:nvPicPr>
        <p:blipFill>
          <a:blip r:embed="rId3" cstate="print"/>
          <a:srcRect/>
          <a:stretch>
            <a:fillRect/>
          </a:stretch>
        </p:blipFill>
        <p:spPr>
          <a:xfrm>
            <a:off x="5475833" y="3946558"/>
            <a:ext cx="4176712" cy="2589213"/>
          </a:xfrm>
          <a:noFill/>
          <a:ln w="15875" cap="flat">
            <a:solidFill>
              <a:schemeClr val="tx1"/>
            </a:solidFill>
            <a:headEnd type="none" w="med" len="med"/>
            <a:tailEnd type="none" w="med" len="med"/>
          </a:ln>
        </p:spPr>
      </p:pic>
      <p:pic>
        <p:nvPicPr>
          <p:cNvPr id="11" name="Picture 12"/>
          <p:cNvPicPr>
            <a:picLocks noChangeAspect="1" noChangeArrowheads="1"/>
          </p:cNvPicPr>
          <p:nvPr/>
        </p:nvPicPr>
        <p:blipFill>
          <a:blip r:embed="rId4" cstate="print"/>
          <a:srcRect/>
          <a:stretch>
            <a:fillRect/>
          </a:stretch>
        </p:blipFill>
        <p:spPr bwMode="auto">
          <a:xfrm>
            <a:off x="5466299" y="1155711"/>
            <a:ext cx="4198938" cy="2603500"/>
          </a:xfrm>
          <a:prstGeom prst="rect">
            <a:avLst/>
          </a:prstGeom>
          <a:noFill/>
          <a:ln w="15875">
            <a:solidFill>
              <a:schemeClr val="tx1"/>
            </a:solidFill>
            <a:miter lim="800000"/>
            <a:headEnd/>
            <a:tailEnd/>
          </a:ln>
          <a:effectLst/>
        </p:spPr>
      </p:pic>
      <p:sp>
        <p:nvSpPr>
          <p:cNvPr id="12" name="Line 14"/>
          <p:cNvSpPr>
            <a:spLocks noChangeShapeType="1"/>
          </p:cNvSpPr>
          <p:nvPr/>
        </p:nvSpPr>
        <p:spPr bwMode="auto">
          <a:xfrm>
            <a:off x="3962404" y="2201333"/>
            <a:ext cx="2080162" cy="198978"/>
          </a:xfrm>
          <a:prstGeom prst="line">
            <a:avLst/>
          </a:prstGeom>
          <a:noFill/>
          <a:ln w="63500">
            <a:solidFill>
              <a:schemeClr val="accent2"/>
            </a:solidFill>
            <a:round/>
            <a:headEnd/>
            <a:tailEnd type="triangle" w="med" len="med"/>
          </a:ln>
          <a:effectLst/>
        </p:spPr>
        <p:txBody>
          <a:bodyPr lIns="95271" tIns="47636" rIns="95271" bIns="47636"/>
          <a:lstStyle/>
          <a:p>
            <a:endParaRPr lang="sv-SE"/>
          </a:p>
        </p:txBody>
      </p:sp>
      <p:sp>
        <p:nvSpPr>
          <p:cNvPr id="13" name="Freeform 16"/>
          <p:cNvSpPr>
            <a:spLocks/>
          </p:cNvSpPr>
          <p:nvPr/>
        </p:nvSpPr>
        <p:spPr bwMode="auto">
          <a:xfrm>
            <a:off x="4572000" y="4783687"/>
            <a:ext cx="1538824" cy="991671"/>
          </a:xfrm>
          <a:custGeom>
            <a:avLst/>
            <a:gdLst/>
            <a:ahLst/>
            <a:cxnLst>
              <a:cxn ang="0">
                <a:pos x="0" y="0"/>
              </a:cxn>
              <a:cxn ang="0">
                <a:pos x="1501" y="184"/>
              </a:cxn>
              <a:cxn ang="0">
                <a:pos x="2065" y="907"/>
              </a:cxn>
            </a:cxnLst>
            <a:rect l="0" t="0" r="r" b="b"/>
            <a:pathLst>
              <a:path w="2065" h="907">
                <a:moveTo>
                  <a:pt x="0" y="0"/>
                </a:moveTo>
                <a:cubicBezTo>
                  <a:pt x="578" y="16"/>
                  <a:pt x="1157" y="33"/>
                  <a:pt x="1501" y="184"/>
                </a:cubicBezTo>
                <a:cubicBezTo>
                  <a:pt x="1845" y="335"/>
                  <a:pt x="1971" y="770"/>
                  <a:pt x="2065" y="907"/>
                </a:cubicBezTo>
              </a:path>
            </a:pathLst>
          </a:custGeom>
          <a:noFill/>
          <a:ln w="44450" cap="flat" cmpd="sng">
            <a:solidFill>
              <a:srgbClr val="99CC00"/>
            </a:solidFill>
            <a:prstDash val="solid"/>
            <a:round/>
            <a:headEnd type="none" w="med" len="med"/>
            <a:tailEnd type="arrow" w="med" len="med"/>
          </a:ln>
          <a:effectLst/>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8" name="Rectangle 12"/>
          <p:cNvSpPr>
            <a:spLocks noGrp="1" noChangeArrowheads="1"/>
          </p:cNvSpPr>
          <p:nvPr>
            <p:ph type="title"/>
          </p:nvPr>
        </p:nvSpPr>
        <p:spPr/>
        <p:txBody>
          <a:bodyPr/>
          <a:lstStyle/>
          <a:p>
            <a:r>
              <a:rPr lang="en-US"/>
              <a:t>Common Tank types</a:t>
            </a:r>
            <a:endParaRPr lang="sv-SE"/>
          </a:p>
        </p:txBody>
      </p:sp>
      <p:sp>
        <p:nvSpPr>
          <p:cNvPr id="11" name="Content Placeholder 10"/>
          <p:cNvSpPr>
            <a:spLocks noGrp="1"/>
          </p:cNvSpPr>
          <p:nvPr>
            <p:ph idx="1"/>
          </p:nvPr>
        </p:nvSpPr>
        <p:spPr/>
        <p:txBody>
          <a:bodyPr/>
          <a:lstStyle/>
          <a:p>
            <a:r>
              <a:rPr lang="sv-SE" dirty="0" smtClean="0"/>
              <a:t>Sphere</a:t>
            </a:r>
          </a:p>
          <a:p>
            <a:endParaRPr lang="sv-SE" dirty="0" smtClean="0"/>
          </a:p>
          <a:p>
            <a:endParaRPr lang="sv-SE" dirty="0" smtClean="0"/>
          </a:p>
          <a:p>
            <a:endParaRPr lang="sv-SE" dirty="0" smtClean="0"/>
          </a:p>
          <a:p>
            <a:r>
              <a:rPr lang="sv-SE" dirty="0" smtClean="0"/>
              <a:t>Bullet</a:t>
            </a:r>
            <a:endParaRPr lang="sv-SE" dirty="0"/>
          </a:p>
        </p:txBody>
      </p:sp>
      <p:graphicFrame>
        <p:nvGraphicFramePr>
          <p:cNvPr id="12" name="Object 8"/>
          <p:cNvGraphicFramePr>
            <a:graphicFrameLocks noChangeAspect="1"/>
          </p:cNvGraphicFramePr>
          <p:nvPr/>
        </p:nvGraphicFramePr>
        <p:xfrm>
          <a:off x="2514083" y="1172655"/>
          <a:ext cx="1882775" cy="1882775"/>
        </p:xfrm>
        <a:graphic>
          <a:graphicData uri="http://schemas.openxmlformats.org/presentationml/2006/ole">
            <p:oleObj spid="_x0000_s290831" name="Photo Editor Photo" r:id="rId4" imgW="2209524" imgH="2209524" progId="">
              <p:embed/>
            </p:oleObj>
          </a:graphicData>
        </a:graphic>
      </p:graphicFrame>
      <p:pic>
        <p:nvPicPr>
          <p:cNvPr id="13" name="Picture 7" descr="REX_Level_and-PRO_HiHi_2"/>
          <p:cNvPicPr>
            <a:picLocks noChangeAspect="1" noChangeArrowheads="1"/>
          </p:cNvPicPr>
          <p:nvPr/>
        </p:nvPicPr>
        <p:blipFill>
          <a:blip r:embed="rId5" cstate="print"/>
          <a:srcRect l="15266" r="2850"/>
          <a:stretch>
            <a:fillRect/>
          </a:stretch>
        </p:blipFill>
        <p:spPr>
          <a:xfrm>
            <a:off x="4499390" y="1176863"/>
            <a:ext cx="4953639" cy="4407960"/>
          </a:xfrm>
          <a:prstGeom prst="rect">
            <a:avLst/>
          </a:prstGeom>
          <a:noFill/>
          <a:ln w="15875">
            <a:solidFill>
              <a:schemeClr val="tx1"/>
            </a:solidFill>
          </a:ln>
        </p:spPr>
      </p:pic>
      <p:graphicFrame>
        <p:nvGraphicFramePr>
          <p:cNvPr id="14" name="Object 11"/>
          <p:cNvGraphicFramePr>
            <a:graphicFrameLocks noChangeAspect="1"/>
          </p:cNvGraphicFramePr>
          <p:nvPr/>
        </p:nvGraphicFramePr>
        <p:xfrm>
          <a:off x="2510367" y="3711597"/>
          <a:ext cx="1884363" cy="1884363"/>
        </p:xfrm>
        <a:graphic>
          <a:graphicData uri="http://schemas.openxmlformats.org/presentationml/2006/ole">
            <p:oleObj spid="_x0000_s290832" name="Photo Editor Photo" r:id="rId6" imgW="2209524" imgH="2209524" progId="">
              <p:embed/>
            </p:oleObj>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Grp="1" noChangeArrowheads="1"/>
          </p:cNvSpPr>
          <p:nvPr>
            <p:ph type="subTitle" idx="1"/>
          </p:nvPr>
        </p:nvSpPr>
        <p:spPr/>
        <p:txBody>
          <a:bodyPr/>
          <a:lstStyle/>
          <a:p>
            <a:r>
              <a:rPr lang="en-US" dirty="0" smtClean="0"/>
              <a:t>LPG/LNG</a:t>
            </a:r>
          </a:p>
          <a:p>
            <a:r>
              <a:rPr lang="en-US" dirty="0" smtClean="0"/>
              <a:t>Features in 5900S</a:t>
            </a:r>
          </a:p>
        </p:txBody>
      </p:sp>
      <p:pic>
        <p:nvPicPr>
          <p:cNvPr id="20483" name="Picture 15" descr="raptor logo jpg"/>
          <p:cNvPicPr>
            <a:picLocks noChangeAspect="1" noChangeArrowheads="1"/>
          </p:cNvPicPr>
          <p:nvPr/>
        </p:nvPicPr>
        <p:blipFill>
          <a:blip r:embed="rId3" cstate="print"/>
          <a:srcRect/>
          <a:stretch>
            <a:fillRect/>
          </a:stretch>
        </p:blipFill>
        <p:spPr bwMode="auto">
          <a:xfrm>
            <a:off x="2300348" y="981076"/>
            <a:ext cx="5955449" cy="1495425"/>
          </a:xfrm>
          <a:prstGeom prst="rect">
            <a:avLst/>
          </a:prstGeom>
          <a:noFill/>
          <a:ln w="9525">
            <a:noFill/>
            <a:miter lim="800000"/>
            <a:headEnd/>
            <a:tailEnd/>
          </a:ln>
        </p:spPr>
      </p:pic>
      <p:pic>
        <p:nvPicPr>
          <p:cNvPr id="4"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4170882" y="3625861"/>
            <a:ext cx="5731948"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2680" y="406400"/>
            <a:ext cx="8997752" cy="723900"/>
          </a:xfrm>
        </p:spPr>
        <p:txBody>
          <a:bodyPr/>
          <a:lstStyle/>
          <a:p>
            <a:r>
              <a:rPr lang="en-GB" dirty="0" smtClean="0"/>
              <a:t>5900S pressure parts</a:t>
            </a:r>
            <a:endParaRPr lang="sv-SE" dirty="0"/>
          </a:p>
        </p:txBody>
      </p:sp>
      <p:sp>
        <p:nvSpPr>
          <p:cNvPr id="5" name="Slide Number Placeholder 4"/>
          <p:cNvSpPr>
            <a:spLocks noGrp="1"/>
          </p:cNvSpPr>
          <p:nvPr>
            <p:ph type="sldNum" sz="quarter" idx="12"/>
          </p:nvPr>
        </p:nvSpPr>
        <p:spPr/>
        <p:txBody>
          <a:bodyPr/>
          <a:lstStyle/>
          <a:p>
            <a:pPr>
              <a:defRPr/>
            </a:pPr>
            <a:fld id="{0CCF6E82-C6CB-42A2-85DF-CC74AA8F32EA}" type="slidenum">
              <a:rPr lang="en-US" smtClean="0"/>
              <a:pPr>
                <a:defRPr/>
              </a:pPr>
              <a:t>31</a:t>
            </a:fld>
            <a:endParaRPr lang="en-US"/>
          </a:p>
        </p:txBody>
      </p:sp>
      <p:pic>
        <p:nvPicPr>
          <p:cNvPr id="46082" name="Picture 2"/>
          <p:cNvPicPr>
            <a:picLocks noGrp="1" noChangeAspect="1" noChangeArrowheads="1"/>
          </p:cNvPicPr>
          <p:nvPr>
            <p:ph idx="1"/>
          </p:nvPr>
        </p:nvPicPr>
        <p:blipFill>
          <a:blip r:embed="rId2" cstate="print"/>
          <a:srcRect/>
          <a:stretch>
            <a:fillRect/>
          </a:stretch>
        </p:blipFill>
        <p:spPr bwMode="auto">
          <a:xfrm>
            <a:off x="3085786" y="1206500"/>
            <a:ext cx="4102608" cy="4546600"/>
          </a:xfrm>
          <a:prstGeom prst="rect">
            <a:avLst/>
          </a:prstGeom>
          <a:noFill/>
          <a:ln w="9525">
            <a:noFill/>
            <a:miter lim="800000"/>
            <a:headEnd/>
            <a:tailEnd/>
          </a:ln>
        </p:spPr>
      </p:pic>
      <p:sp>
        <p:nvSpPr>
          <p:cNvPr id="9" name="Text Box 37"/>
          <p:cNvSpPr txBox="1">
            <a:spLocks noChangeArrowheads="1"/>
          </p:cNvSpPr>
          <p:nvPr/>
        </p:nvSpPr>
        <p:spPr bwMode="auto">
          <a:xfrm>
            <a:off x="7693198" y="4479098"/>
            <a:ext cx="1547316" cy="276999"/>
          </a:xfrm>
          <a:prstGeom prst="rect">
            <a:avLst/>
          </a:prstGeom>
          <a:noFill/>
          <a:ln w="9525">
            <a:noFill/>
            <a:miter lim="800000"/>
            <a:headEnd/>
            <a:tailEnd/>
          </a:ln>
        </p:spPr>
        <p:txBody>
          <a:bodyPr>
            <a:spAutoFit/>
          </a:bodyPr>
          <a:lstStyle/>
          <a:p>
            <a:pPr algn="l">
              <a:spcBef>
                <a:spcPct val="50000"/>
              </a:spcBef>
            </a:pPr>
            <a:r>
              <a:rPr lang="sv-SE" sz="1200" b="0"/>
              <a:t>Ball Valve</a:t>
            </a:r>
            <a:endParaRPr lang="en-US" sz="1200" b="0"/>
          </a:p>
        </p:txBody>
      </p:sp>
      <p:cxnSp>
        <p:nvCxnSpPr>
          <p:cNvPr id="10" name="Straight Arrow Connector 27"/>
          <p:cNvCxnSpPr>
            <a:cxnSpLocks noChangeShapeType="1"/>
          </p:cNvCxnSpPr>
          <p:nvPr/>
        </p:nvCxnSpPr>
        <p:spPr bwMode="auto">
          <a:xfrm rot="10800000">
            <a:off x="5913783" y="4601336"/>
            <a:ext cx="1856780" cy="1587"/>
          </a:xfrm>
          <a:prstGeom prst="straightConnector1">
            <a:avLst/>
          </a:prstGeom>
          <a:noFill/>
          <a:ln w="9525" algn="ctr">
            <a:solidFill>
              <a:srgbClr val="000000"/>
            </a:solidFill>
            <a:round/>
            <a:headEnd/>
            <a:tailEnd type="triangle" w="med" len="med"/>
          </a:ln>
        </p:spPr>
      </p:cxnSp>
      <p:sp>
        <p:nvSpPr>
          <p:cNvPr id="11" name="Text Box 37"/>
          <p:cNvSpPr txBox="1">
            <a:spLocks noChangeArrowheads="1"/>
          </p:cNvSpPr>
          <p:nvPr/>
        </p:nvSpPr>
        <p:spPr bwMode="auto">
          <a:xfrm>
            <a:off x="662312" y="2708937"/>
            <a:ext cx="1871608" cy="276999"/>
          </a:xfrm>
          <a:prstGeom prst="rect">
            <a:avLst/>
          </a:prstGeom>
          <a:noFill/>
          <a:ln w="9525">
            <a:noFill/>
            <a:miter lim="800000"/>
            <a:headEnd/>
            <a:tailEnd/>
          </a:ln>
        </p:spPr>
        <p:txBody>
          <a:bodyPr wrap="square">
            <a:spAutoFit/>
          </a:bodyPr>
          <a:lstStyle/>
          <a:p>
            <a:pPr algn="r">
              <a:spcBef>
                <a:spcPct val="50000"/>
              </a:spcBef>
            </a:pPr>
            <a:r>
              <a:rPr lang="sv-SE" sz="1200" b="0" dirty="0"/>
              <a:t>Pressure sensor (vapor)</a:t>
            </a:r>
            <a:endParaRPr lang="en-US" sz="1200" b="0" dirty="0"/>
          </a:p>
        </p:txBody>
      </p:sp>
      <p:cxnSp>
        <p:nvCxnSpPr>
          <p:cNvPr id="12" name="Straight Arrow Connector 22"/>
          <p:cNvCxnSpPr>
            <a:cxnSpLocks noChangeShapeType="1"/>
          </p:cNvCxnSpPr>
          <p:nvPr/>
        </p:nvCxnSpPr>
        <p:spPr bwMode="auto">
          <a:xfrm>
            <a:off x="2456467" y="2831236"/>
            <a:ext cx="1013257" cy="1588"/>
          </a:xfrm>
          <a:prstGeom prst="straightConnector1">
            <a:avLst/>
          </a:prstGeom>
          <a:noFill/>
          <a:ln w="9525" algn="ctr">
            <a:solidFill>
              <a:srgbClr val="000000"/>
            </a:solidFill>
            <a:round/>
            <a:headEnd/>
            <a:tailEnd type="triangle" w="med" len="med"/>
          </a:ln>
        </p:spPr>
      </p:cxnSp>
      <p:sp>
        <p:nvSpPr>
          <p:cNvPr id="15" name="Text Box 37"/>
          <p:cNvSpPr txBox="1">
            <a:spLocks noChangeArrowheads="1"/>
          </p:cNvSpPr>
          <p:nvPr/>
        </p:nvSpPr>
        <p:spPr bwMode="auto">
          <a:xfrm>
            <a:off x="818278" y="3861053"/>
            <a:ext cx="2707803" cy="276999"/>
          </a:xfrm>
          <a:prstGeom prst="rect">
            <a:avLst/>
          </a:prstGeom>
          <a:noFill/>
          <a:ln w="9525">
            <a:noFill/>
            <a:miter lim="800000"/>
            <a:headEnd/>
            <a:tailEnd/>
          </a:ln>
        </p:spPr>
        <p:txBody>
          <a:bodyPr>
            <a:spAutoFit/>
          </a:bodyPr>
          <a:lstStyle/>
          <a:p>
            <a:pPr algn="r">
              <a:spcBef>
                <a:spcPct val="50000"/>
              </a:spcBef>
            </a:pPr>
            <a:r>
              <a:rPr lang="sv-SE" sz="1200" b="0" dirty="0"/>
              <a:t>Pressure sealing (quartz window)</a:t>
            </a:r>
            <a:endParaRPr lang="en-US" sz="1200" b="0" dirty="0"/>
          </a:p>
        </p:txBody>
      </p:sp>
      <p:cxnSp>
        <p:nvCxnSpPr>
          <p:cNvPr id="16" name="Straight Arrow Connector 25"/>
          <p:cNvCxnSpPr>
            <a:cxnSpLocks noChangeShapeType="1"/>
          </p:cNvCxnSpPr>
          <p:nvPr/>
        </p:nvCxnSpPr>
        <p:spPr bwMode="auto">
          <a:xfrm>
            <a:off x="3448718" y="4003923"/>
            <a:ext cx="1315218" cy="1588"/>
          </a:xfrm>
          <a:prstGeom prst="straightConnector1">
            <a:avLst/>
          </a:prstGeom>
          <a:noFill/>
          <a:ln w="9525" algn="ctr">
            <a:solidFill>
              <a:srgbClr val="000000"/>
            </a:solidFill>
            <a:round/>
            <a:headEnd/>
            <a:tailEnd type="triangle" w="med" len="med"/>
          </a:ln>
        </p:spPr>
      </p:cxnSp>
      <p:sp>
        <p:nvSpPr>
          <p:cNvPr id="17" name="Text Box 37"/>
          <p:cNvSpPr txBox="1">
            <a:spLocks noChangeArrowheads="1"/>
          </p:cNvSpPr>
          <p:nvPr/>
        </p:nvSpPr>
        <p:spPr bwMode="auto">
          <a:xfrm>
            <a:off x="662314" y="5301226"/>
            <a:ext cx="2395869" cy="276999"/>
          </a:xfrm>
          <a:prstGeom prst="rect">
            <a:avLst/>
          </a:prstGeom>
          <a:noFill/>
          <a:ln w="9525">
            <a:noFill/>
            <a:miter lim="800000"/>
            <a:headEnd/>
            <a:tailEnd/>
          </a:ln>
        </p:spPr>
        <p:txBody>
          <a:bodyPr wrap="square">
            <a:spAutoFit/>
          </a:bodyPr>
          <a:lstStyle/>
          <a:p>
            <a:pPr algn="r">
              <a:spcBef>
                <a:spcPct val="50000"/>
              </a:spcBef>
            </a:pPr>
            <a:r>
              <a:rPr lang="sv-SE" sz="1200" b="0" dirty="0"/>
              <a:t>Flange 150, 300 or 600 psi</a:t>
            </a:r>
            <a:endParaRPr lang="en-US" sz="1200" b="0" dirty="0"/>
          </a:p>
        </p:txBody>
      </p:sp>
      <p:cxnSp>
        <p:nvCxnSpPr>
          <p:cNvPr id="18" name="Straight Arrow Connector 30"/>
          <p:cNvCxnSpPr>
            <a:cxnSpLocks noChangeShapeType="1"/>
          </p:cNvCxnSpPr>
          <p:nvPr/>
        </p:nvCxnSpPr>
        <p:spPr bwMode="auto">
          <a:xfrm>
            <a:off x="3087763" y="5445477"/>
            <a:ext cx="821441" cy="194"/>
          </a:xfrm>
          <a:prstGeom prst="straightConnector1">
            <a:avLst/>
          </a:prstGeom>
          <a:noFill/>
          <a:ln w="9525" algn="ctr">
            <a:solidFill>
              <a:srgbClr val="000000"/>
            </a:solidFill>
            <a:round/>
            <a:headEnd/>
            <a:tailEnd type="triangle" w="med" len="med"/>
          </a:ln>
        </p:spPr>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5900S vs REX 3960</a:t>
            </a:r>
            <a:endParaRPr lang="sv-SE" dirty="0"/>
          </a:p>
        </p:txBody>
      </p:sp>
      <p:sp>
        <p:nvSpPr>
          <p:cNvPr id="3" name="Content Placeholder 2"/>
          <p:cNvSpPr>
            <a:spLocks noGrp="1"/>
          </p:cNvSpPr>
          <p:nvPr>
            <p:ph idx="1"/>
          </p:nvPr>
        </p:nvSpPr>
        <p:spPr>
          <a:xfrm>
            <a:off x="492462" y="1206500"/>
            <a:ext cx="9215742" cy="4546600"/>
          </a:xfrm>
        </p:spPr>
        <p:txBody>
          <a:bodyPr/>
          <a:lstStyle/>
          <a:p>
            <a:r>
              <a:rPr lang="sv-SE" dirty="0" smtClean="0"/>
              <a:t>Configuration of Antenna is identical to Rex</a:t>
            </a:r>
          </a:p>
          <a:p>
            <a:r>
              <a:rPr lang="sv-SE" dirty="0" smtClean="0"/>
              <a:t>Calibration of 5900S is identical to Rex</a:t>
            </a:r>
          </a:p>
          <a:p>
            <a:r>
              <a:rPr lang="sv-SE" dirty="0" smtClean="0"/>
              <a:t>Initial ’Calibration’ of Ref pin position is identical to Rex</a:t>
            </a:r>
          </a:p>
          <a:p>
            <a:r>
              <a:rPr lang="sv-SE" dirty="0" smtClean="0"/>
              <a:t>Configuration of ”LPG Setup” is identical to Rex</a:t>
            </a:r>
          </a:p>
          <a:p>
            <a:endParaRPr lang="sv-SE" dirty="0" smtClean="0"/>
          </a:p>
          <a:p>
            <a:r>
              <a:rPr lang="sv-SE" dirty="0" smtClean="0"/>
              <a:t>Configuration of Pressure and Temperature Source is different from Rex</a:t>
            </a:r>
          </a:p>
          <a:p>
            <a:pPr lvl="1"/>
            <a:r>
              <a:rPr lang="sv-SE" dirty="0" smtClean="0"/>
              <a:t>this is done in the 2410 Tank Hub</a:t>
            </a:r>
          </a:p>
        </p:txBody>
      </p:sp>
      <p:sp>
        <p:nvSpPr>
          <p:cNvPr id="4" name="Slide Number Placeholder 3"/>
          <p:cNvSpPr>
            <a:spLocks noGrp="1"/>
          </p:cNvSpPr>
          <p:nvPr>
            <p:ph type="sldNum" sz="quarter" idx="12"/>
          </p:nvPr>
        </p:nvSpPr>
        <p:spPr/>
        <p:txBody>
          <a:bodyPr/>
          <a:lstStyle/>
          <a:p>
            <a:pPr>
              <a:defRPr/>
            </a:pPr>
            <a:fld id="{4C8148B5-0048-4B2A-AB34-4E68CD2FF01F}" type="slidenum">
              <a:rPr lang="en-US" smtClean="0"/>
              <a:pPr>
                <a:defRPr/>
              </a:pPr>
              <a:t>32</a:t>
            </a:fld>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5900S vs REX 3960</a:t>
            </a:r>
            <a:endParaRPr lang="sv-SE" dirty="0"/>
          </a:p>
        </p:txBody>
      </p:sp>
      <p:sp>
        <p:nvSpPr>
          <p:cNvPr id="3" name="Content Placeholder 2"/>
          <p:cNvSpPr>
            <a:spLocks noGrp="1"/>
          </p:cNvSpPr>
          <p:nvPr>
            <p:ph idx="1"/>
          </p:nvPr>
        </p:nvSpPr>
        <p:spPr/>
        <p:txBody>
          <a:bodyPr/>
          <a:lstStyle/>
          <a:p>
            <a:r>
              <a:rPr lang="sv-SE" dirty="0" smtClean="0"/>
              <a:t>5900S</a:t>
            </a:r>
          </a:p>
          <a:p>
            <a:pPr lvl="1"/>
            <a:r>
              <a:rPr lang="sv-SE" dirty="0" smtClean="0"/>
              <a:t>Measuring on the reference pin all the time</a:t>
            </a:r>
          </a:p>
          <a:p>
            <a:pPr lvl="1"/>
            <a:r>
              <a:rPr lang="sv-SE" dirty="0" smtClean="0"/>
              <a:t>Position of pin 90 degrees compared to holes in pipe</a:t>
            </a:r>
          </a:p>
          <a:p>
            <a:pPr lvl="1"/>
            <a:r>
              <a:rPr lang="sv-SE" dirty="0" smtClean="0"/>
              <a:t>Length of pin is 50% of pipe diameter</a:t>
            </a:r>
          </a:p>
          <a:p>
            <a:pPr lvl="1"/>
            <a:r>
              <a:rPr lang="sv-SE" dirty="0" smtClean="0"/>
              <a:t>New 2051 pressure transmitter</a:t>
            </a:r>
          </a:p>
          <a:p>
            <a:r>
              <a:rPr lang="sv-SE" dirty="0" smtClean="0"/>
              <a:t>Rex</a:t>
            </a:r>
          </a:p>
          <a:p>
            <a:pPr lvl="1"/>
            <a:r>
              <a:rPr lang="sv-SE" dirty="0" smtClean="0"/>
              <a:t>Test Mode: measuring the reference pin</a:t>
            </a:r>
          </a:p>
          <a:p>
            <a:pPr lvl="1"/>
            <a:r>
              <a:rPr lang="sv-SE" dirty="0" smtClean="0"/>
              <a:t>Operation Mode: reference pin is ”invisible”</a:t>
            </a:r>
          </a:p>
          <a:p>
            <a:pPr lvl="1"/>
            <a:r>
              <a:rPr lang="sv-SE" dirty="0" smtClean="0"/>
              <a:t>Position of pin aligned with holes in pipe</a:t>
            </a:r>
          </a:p>
        </p:txBody>
      </p:sp>
      <p:sp>
        <p:nvSpPr>
          <p:cNvPr id="4" name="Slide Number Placeholder 3"/>
          <p:cNvSpPr>
            <a:spLocks noGrp="1"/>
          </p:cNvSpPr>
          <p:nvPr>
            <p:ph type="sldNum" sz="quarter" idx="12"/>
          </p:nvPr>
        </p:nvSpPr>
        <p:spPr/>
        <p:txBody>
          <a:bodyPr/>
          <a:lstStyle/>
          <a:p>
            <a:pPr>
              <a:defRPr/>
            </a:pPr>
            <a:fld id="{4C8148B5-0048-4B2A-AB34-4E68CD2FF01F}" type="slidenum">
              <a:rPr lang="en-US" smtClean="0"/>
              <a:pPr>
                <a:defRPr/>
              </a:pPr>
              <a:t>33</a:t>
            </a:fld>
            <a:endParaRPr 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9" name="Picture 5"/>
          <p:cNvPicPr>
            <a:picLocks noGrp="1" noChangeAspect="1" noChangeArrowheads="1"/>
          </p:cNvPicPr>
          <p:nvPr>
            <p:ph sz="half" idx="2"/>
          </p:nvPr>
        </p:nvPicPr>
        <p:blipFill>
          <a:blip r:embed="rId2" cstate="print"/>
          <a:srcRect/>
          <a:stretch>
            <a:fillRect/>
          </a:stretch>
        </p:blipFill>
        <p:spPr bwMode="auto">
          <a:xfrm>
            <a:off x="5373028" y="2538919"/>
            <a:ext cx="2411592" cy="4163438"/>
          </a:xfrm>
          <a:prstGeom prst="rect">
            <a:avLst/>
          </a:prstGeom>
          <a:noFill/>
          <a:ln w="9525">
            <a:noFill/>
            <a:miter lim="800000"/>
            <a:headEnd/>
            <a:tailEnd/>
          </a:ln>
        </p:spPr>
      </p:pic>
      <p:sp>
        <p:nvSpPr>
          <p:cNvPr id="2" name="Title 1"/>
          <p:cNvSpPr>
            <a:spLocks noGrp="1"/>
          </p:cNvSpPr>
          <p:nvPr>
            <p:ph type="title"/>
          </p:nvPr>
        </p:nvSpPr>
        <p:spPr>
          <a:xfrm>
            <a:off x="632681" y="406400"/>
            <a:ext cx="8224846" cy="723900"/>
          </a:xfrm>
        </p:spPr>
        <p:txBody>
          <a:bodyPr/>
          <a:lstStyle/>
          <a:p>
            <a:r>
              <a:rPr lang="sv-SE" dirty="0" smtClean="0"/>
              <a:t>5900S Reference Pin</a:t>
            </a:r>
            <a:endParaRPr lang="sv-SE" dirty="0"/>
          </a:p>
        </p:txBody>
      </p:sp>
      <p:sp>
        <p:nvSpPr>
          <p:cNvPr id="3" name="Content Placeholder 2"/>
          <p:cNvSpPr>
            <a:spLocks noGrp="1"/>
          </p:cNvSpPr>
          <p:nvPr>
            <p:ph sz="half" idx="1"/>
          </p:nvPr>
        </p:nvSpPr>
        <p:spPr>
          <a:xfrm>
            <a:off x="618931" y="1206500"/>
            <a:ext cx="5892159" cy="4546600"/>
          </a:xfrm>
        </p:spPr>
        <p:txBody>
          <a:bodyPr/>
          <a:lstStyle/>
          <a:p>
            <a:r>
              <a:rPr lang="en-US" sz="2000" dirty="0" smtClean="0"/>
              <a:t>Install the still-pipe according to </a:t>
            </a:r>
            <a:r>
              <a:rPr lang="sv-SE" sz="2000" dirty="0" smtClean="0"/>
              <a:t>mechanical installation drawing 9240041-910</a:t>
            </a:r>
          </a:p>
          <a:p>
            <a:r>
              <a:rPr lang="sv-SE" sz="2000" dirty="0" smtClean="0"/>
              <a:t>The direction </a:t>
            </a:r>
            <a:r>
              <a:rPr lang="en-US" sz="2000" dirty="0" smtClean="0"/>
              <a:t>of the Verification Pin is indicated by marks on the still-pipe flange and the </a:t>
            </a:r>
            <a:r>
              <a:rPr lang="sv-SE" sz="2000" dirty="0" smtClean="0"/>
              <a:t>closing</a:t>
            </a:r>
          </a:p>
          <a:p>
            <a:r>
              <a:rPr lang="en-US" sz="2000" dirty="0" smtClean="0"/>
              <a:t>The Verification Pin should be placed at a position of 2500 mm below the </a:t>
            </a:r>
            <a:r>
              <a:rPr lang="sv-SE" sz="2000" dirty="0" smtClean="0"/>
              <a:t>flange</a:t>
            </a:r>
          </a:p>
          <a:p>
            <a:r>
              <a:rPr lang="en-US" sz="2000" dirty="0" smtClean="0"/>
              <a:t>There must be a minimum distance </a:t>
            </a:r>
            <a:br>
              <a:rPr lang="en-US" sz="2000" dirty="0" smtClean="0"/>
            </a:br>
            <a:r>
              <a:rPr lang="en-US" sz="2000" dirty="0" smtClean="0"/>
              <a:t>of 200 mm between the Verification </a:t>
            </a:r>
            <a:br>
              <a:rPr lang="en-US" sz="2000" dirty="0" smtClean="0"/>
            </a:br>
            <a:r>
              <a:rPr lang="en-US" sz="2000" dirty="0" smtClean="0"/>
              <a:t>Pin and the maximum product </a:t>
            </a:r>
            <a:r>
              <a:rPr lang="sv-SE" sz="2000" dirty="0" smtClean="0"/>
              <a:t>level</a:t>
            </a:r>
          </a:p>
          <a:p>
            <a:r>
              <a:rPr lang="en-US" sz="2000" dirty="0" smtClean="0"/>
              <a:t>In order to fulfill this requirement, </a:t>
            </a:r>
            <a:br>
              <a:rPr lang="en-US" sz="2000" dirty="0" smtClean="0"/>
            </a:br>
            <a:r>
              <a:rPr lang="en-US" sz="2000" dirty="0" smtClean="0"/>
              <a:t>the Verification Pin may be mounted </a:t>
            </a:r>
            <a:br>
              <a:rPr lang="en-US" sz="2000" dirty="0" smtClean="0"/>
            </a:br>
            <a:r>
              <a:rPr lang="en-US" sz="2000" dirty="0" smtClean="0"/>
              <a:t>higher, up to 1000 mm below the </a:t>
            </a:r>
            <a:br>
              <a:rPr lang="en-US" sz="2000" dirty="0" smtClean="0"/>
            </a:br>
            <a:r>
              <a:rPr lang="en-US" sz="2000" dirty="0" smtClean="0"/>
              <a:t>flange</a:t>
            </a:r>
            <a:endParaRPr lang="sv-SE" sz="2000" dirty="0"/>
          </a:p>
        </p:txBody>
      </p:sp>
      <p:sp>
        <p:nvSpPr>
          <p:cNvPr id="4" name="Slide Number Placeholder 3"/>
          <p:cNvSpPr>
            <a:spLocks noGrp="1"/>
          </p:cNvSpPr>
          <p:nvPr>
            <p:ph type="sldNum" sz="quarter" idx="12"/>
          </p:nvPr>
        </p:nvSpPr>
        <p:spPr/>
        <p:txBody>
          <a:bodyPr/>
          <a:lstStyle/>
          <a:p>
            <a:fld id="{4C8148B5-0048-4B2A-AB34-4E68CD2FF01F}" type="slidenum">
              <a:rPr lang="en-US" smtClean="0"/>
              <a:pPr/>
              <a:t>34</a:t>
            </a:fld>
            <a:endParaRPr lang="en-US"/>
          </a:p>
        </p:txBody>
      </p:sp>
      <p:pic>
        <p:nvPicPr>
          <p:cNvPr id="47110" name="Picture 6"/>
          <p:cNvPicPr>
            <a:picLocks noChangeAspect="1" noChangeArrowheads="1"/>
          </p:cNvPicPr>
          <p:nvPr/>
        </p:nvPicPr>
        <p:blipFill>
          <a:blip r:embed="rId3" cstate="print"/>
          <a:srcRect/>
          <a:stretch>
            <a:fillRect/>
          </a:stretch>
        </p:blipFill>
        <p:spPr bwMode="auto">
          <a:xfrm>
            <a:off x="7159557" y="1113112"/>
            <a:ext cx="2345783" cy="2456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6730827" y="1143000"/>
          <a:ext cx="2707803" cy="2571750"/>
        </p:xfrm>
        <a:graphic>
          <a:graphicData uri="http://schemas.openxmlformats.org/presentationml/2006/ole">
            <p:oleObj spid="_x0000_s345090" name="Photo Editor Photo" r:id="rId4" imgW="2180952" imgH="2190476" progId="">
              <p:embed/>
            </p:oleObj>
          </a:graphicData>
        </a:graphic>
      </p:graphicFrame>
      <p:sp>
        <p:nvSpPr>
          <p:cNvPr id="336898" name="Rectangle 2"/>
          <p:cNvSpPr>
            <a:spLocks noGrp="1" noChangeArrowheads="1"/>
          </p:cNvSpPr>
          <p:nvPr>
            <p:ph type="title"/>
          </p:nvPr>
        </p:nvSpPr>
        <p:spPr/>
        <p:txBody>
          <a:bodyPr/>
          <a:lstStyle/>
          <a:p>
            <a:pPr>
              <a:defRPr/>
            </a:pPr>
            <a:r>
              <a:rPr lang="en-GB" sz="2800" dirty="0" smtClean="0"/>
              <a:t>5900 S Reference Pin</a:t>
            </a:r>
          </a:p>
        </p:txBody>
      </p:sp>
      <p:sp>
        <p:nvSpPr>
          <p:cNvPr id="4100" name="Rectangle 3"/>
          <p:cNvSpPr>
            <a:spLocks noGrp="1" noChangeArrowheads="1"/>
          </p:cNvSpPr>
          <p:nvPr>
            <p:ph sz="half" idx="1"/>
          </p:nvPr>
        </p:nvSpPr>
        <p:spPr>
          <a:xfrm>
            <a:off x="618927" y="1206500"/>
            <a:ext cx="5106144" cy="4546600"/>
          </a:xfrm>
        </p:spPr>
        <p:txBody>
          <a:bodyPr/>
          <a:lstStyle/>
          <a:p>
            <a:r>
              <a:rPr lang="en-GB" sz="2400" dirty="0" smtClean="0"/>
              <a:t>Continuous measurement on pin </a:t>
            </a:r>
            <a:endParaRPr lang="en-GB" sz="1800" dirty="0" smtClean="0"/>
          </a:p>
          <a:p>
            <a:pPr lvl="1"/>
            <a:r>
              <a:rPr lang="en-GB" sz="1600" dirty="0" smtClean="0"/>
              <a:t>The reference pin is in the same direction as the electrical field. </a:t>
            </a:r>
          </a:p>
          <a:p>
            <a:pPr lvl="1"/>
            <a:r>
              <a:rPr lang="en-GB" sz="1600" dirty="0" smtClean="0"/>
              <a:t>An electrical field is also built up around the pin and it will become visible for the radar.  </a:t>
            </a:r>
          </a:p>
          <a:p>
            <a:pPr lvl="1"/>
            <a:r>
              <a:rPr lang="en-GB" sz="1600" dirty="0" smtClean="0"/>
              <a:t>The echo from the pin is normally &gt; 600mV in this position.</a:t>
            </a:r>
          </a:p>
          <a:p>
            <a:pPr lvl="1"/>
            <a:r>
              <a:rPr lang="en-GB" sz="1600" dirty="0" smtClean="0"/>
              <a:t>Length of pin is “Pipe diameter / 2” to avoid too strong signal from pin</a:t>
            </a:r>
          </a:p>
          <a:p>
            <a:pPr lvl="1"/>
            <a:endParaRPr lang="en-GB" sz="1600" dirty="0" smtClean="0"/>
          </a:p>
          <a:p>
            <a:endParaRPr lang="sv-SE" sz="2000" dirty="0" smtClean="0"/>
          </a:p>
        </p:txBody>
      </p:sp>
      <p:sp>
        <p:nvSpPr>
          <p:cNvPr id="4101" name="Line 5"/>
          <p:cNvSpPr>
            <a:spLocks noChangeShapeType="1"/>
          </p:cNvSpPr>
          <p:nvPr/>
        </p:nvSpPr>
        <p:spPr bwMode="auto">
          <a:xfrm flipV="1">
            <a:off x="8160654" y="2383274"/>
            <a:ext cx="10586" cy="1239568"/>
          </a:xfrm>
          <a:prstGeom prst="line">
            <a:avLst/>
          </a:prstGeom>
          <a:noFill/>
          <a:ln w="63500">
            <a:solidFill>
              <a:schemeClr val="tx1"/>
            </a:solidFill>
            <a:round/>
            <a:headEnd/>
            <a:tailEnd/>
          </a:ln>
        </p:spPr>
        <p:txBody>
          <a:bodyPr wrap="none" anchor="ctr"/>
          <a:lstStyle/>
          <a:p>
            <a:endParaRPr lang="sv-SE"/>
          </a:p>
        </p:txBody>
      </p:sp>
      <p:sp>
        <p:nvSpPr>
          <p:cNvPr id="4102" name="Line 6"/>
          <p:cNvSpPr>
            <a:spLocks noChangeShapeType="1"/>
          </p:cNvSpPr>
          <p:nvPr/>
        </p:nvSpPr>
        <p:spPr bwMode="auto">
          <a:xfrm flipV="1">
            <a:off x="8138884" y="3789376"/>
            <a:ext cx="13754" cy="879475"/>
          </a:xfrm>
          <a:prstGeom prst="line">
            <a:avLst/>
          </a:prstGeom>
          <a:noFill/>
          <a:ln w="19050">
            <a:solidFill>
              <a:schemeClr val="tx1"/>
            </a:solidFill>
            <a:round/>
            <a:headEnd/>
            <a:tailEnd type="triangle" w="med" len="med"/>
          </a:ln>
        </p:spPr>
        <p:txBody>
          <a:bodyPr wrap="none" anchor="ctr"/>
          <a:lstStyle/>
          <a:p>
            <a:endParaRPr lang="sv-SE"/>
          </a:p>
        </p:txBody>
      </p:sp>
      <p:sp>
        <p:nvSpPr>
          <p:cNvPr id="4103" name="Text Box 7"/>
          <p:cNvSpPr txBox="1">
            <a:spLocks noChangeArrowheads="1"/>
          </p:cNvSpPr>
          <p:nvPr/>
        </p:nvSpPr>
        <p:spPr bwMode="auto">
          <a:xfrm>
            <a:off x="7415562" y="4671016"/>
            <a:ext cx="1482759" cy="338544"/>
          </a:xfrm>
          <a:prstGeom prst="rect">
            <a:avLst/>
          </a:prstGeom>
          <a:noFill/>
          <a:ln w="63500">
            <a:noFill/>
            <a:miter lim="800000"/>
            <a:headEnd/>
            <a:tailEnd/>
          </a:ln>
        </p:spPr>
        <p:txBody>
          <a:bodyPr wrap="none" lIns="91431" tIns="45715" rIns="91431" bIns="45715" anchor="ctr">
            <a:spAutoFit/>
          </a:bodyPr>
          <a:lstStyle/>
          <a:p>
            <a:r>
              <a:rPr lang="en-GB" sz="1600">
                <a:solidFill>
                  <a:schemeClr val="tx1"/>
                </a:solidFill>
                <a:latin typeface="Tahoma" pitchFamily="34" charset="0"/>
              </a:rPr>
              <a:t>Reference pin.</a:t>
            </a:r>
          </a:p>
        </p:txBody>
      </p:sp>
      <p:pic>
        <p:nvPicPr>
          <p:cNvPr id="4104" name="Picture 8" descr="echo_1"/>
          <p:cNvPicPr>
            <a:picLocks noChangeAspect="1" noChangeArrowheads="1"/>
          </p:cNvPicPr>
          <p:nvPr/>
        </p:nvPicPr>
        <p:blipFill>
          <a:blip r:embed="rId5" cstate="print"/>
          <a:srcRect/>
          <a:stretch>
            <a:fillRect/>
          </a:stretch>
        </p:blipFill>
        <p:spPr bwMode="auto">
          <a:xfrm>
            <a:off x="2066024" y="4141477"/>
            <a:ext cx="5109289" cy="20716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680" y="406400"/>
            <a:ext cx="8997752" cy="723900"/>
          </a:xfrm>
        </p:spPr>
        <p:txBody>
          <a:bodyPr/>
          <a:lstStyle/>
          <a:p>
            <a:r>
              <a:rPr lang="sv-SE" dirty="0" smtClean="0"/>
              <a:t>5900S pin verification</a:t>
            </a:r>
            <a:endParaRPr lang="sv-SE" dirty="0"/>
          </a:p>
        </p:txBody>
      </p:sp>
      <p:sp>
        <p:nvSpPr>
          <p:cNvPr id="3" name="Content Placeholder 2"/>
          <p:cNvSpPr>
            <a:spLocks noGrp="1"/>
          </p:cNvSpPr>
          <p:nvPr>
            <p:ph sz="half" idx="1"/>
          </p:nvPr>
        </p:nvSpPr>
        <p:spPr>
          <a:xfrm>
            <a:off x="618926" y="1206500"/>
            <a:ext cx="8252699" cy="4546600"/>
          </a:xfrm>
        </p:spPr>
        <p:txBody>
          <a:bodyPr/>
          <a:lstStyle/>
          <a:p>
            <a:r>
              <a:rPr lang="sv-SE" sz="2400" dirty="0" smtClean="0"/>
              <a:t>Continouos verification of pin with tank in operation</a:t>
            </a:r>
          </a:p>
          <a:p>
            <a:pPr lvl="1"/>
            <a:r>
              <a:rPr lang="sv-SE" sz="2000" dirty="0" smtClean="0"/>
              <a:t>Ref.pin always visible</a:t>
            </a:r>
          </a:p>
        </p:txBody>
      </p:sp>
      <p:sp>
        <p:nvSpPr>
          <p:cNvPr id="5" name="Slide Number Placeholder 4"/>
          <p:cNvSpPr>
            <a:spLocks noGrp="1"/>
          </p:cNvSpPr>
          <p:nvPr>
            <p:ph type="sldNum" sz="quarter" idx="12"/>
          </p:nvPr>
        </p:nvSpPr>
        <p:spPr/>
        <p:txBody>
          <a:bodyPr/>
          <a:lstStyle/>
          <a:p>
            <a:pPr>
              <a:defRPr/>
            </a:pPr>
            <a:fld id="{0CCF6E82-C6CB-42A2-85DF-CC74AA8F32EA}" type="slidenum">
              <a:rPr lang="en-US" smtClean="0"/>
              <a:pPr>
                <a:defRPr/>
              </a:pPr>
              <a:t>36</a:t>
            </a:fld>
            <a:endParaRPr lang="en-US"/>
          </a:p>
        </p:txBody>
      </p:sp>
      <p:pic>
        <p:nvPicPr>
          <p:cNvPr id="6" name="Picture 2"/>
          <p:cNvPicPr>
            <a:picLocks noGrp="1" noChangeAspect="1" noChangeArrowheads="1"/>
          </p:cNvPicPr>
          <p:nvPr>
            <p:ph sz="half" idx="2"/>
          </p:nvPr>
        </p:nvPicPr>
        <p:blipFill>
          <a:blip r:embed="rId2" cstate="print"/>
          <a:srcRect/>
          <a:stretch>
            <a:fillRect/>
          </a:stretch>
        </p:blipFill>
        <p:spPr bwMode="auto">
          <a:xfrm>
            <a:off x="2126217" y="3152011"/>
            <a:ext cx="5706193" cy="3326610"/>
          </a:xfrm>
          <a:prstGeom prst="rect">
            <a:avLst/>
          </a:prstGeom>
          <a:noFill/>
          <a:ln w="9525" cap="flat" cmpd="sng">
            <a:noFill/>
            <a:prstDash val="solid"/>
            <a:miter lim="800000"/>
            <a:headEnd/>
            <a:tailEnd/>
          </a:ln>
        </p:spPr>
      </p:pic>
      <p:sp>
        <p:nvSpPr>
          <p:cNvPr id="7" name="Line 14"/>
          <p:cNvSpPr>
            <a:spLocks noChangeShapeType="1"/>
          </p:cNvSpPr>
          <p:nvPr/>
        </p:nvSpPr>
        <p:spPr bwMode="auto">
          <a:xfrm>
            <a:off x="2529193" y="1974721"/>
            <a:ext cx="1313235" cy="3385225"/>
          </a:xfrm>
          <a:prstGeom prst="line">
            <a:avLst/>
          </a:prstGeom>
          <a:noFill/>
          <a:ln w="50800">
            <a:solidFill>
              <a:schemeClr val="accent2"/>
            </a:solidFill>
            <a:round/>
            <a:headEnd/>
            <a:tailEnd type="triangle" w="med" len="med"/>
          </a:ln>
        </p:spPr>
        <p:txBody>
          <a:bodyPr lIns="95271" tIns="47636" rIns="95271" bIns="47636"/>
          <a:lstStyle/>
          <a:p>
            <a:endParaRPr lang="sv-SE"/>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5900S Temp and Pressure</a:t>
            </a:r>
            <a:endParaRPr lang="sv-SE" dirty="0"/>
          </a:p>
        </p:txBody>
      </p:sp>
      <p:sp>
        <p:nvSpPr>
          <p:cNvPr id="57347" name="Content Placeholder 2"/>
          <p:cNvSpPr>
            <a:spLocks noGrp="1"/>
          </p:cNvSpPr>
          <p:nvPr>
            <p:ph sz="half" idx="1"/>
          </p:nvPr>
        </p:nvSpPr>
        <p:spPr/>
        <p:txBody>
          <a:bodyPr/>
          <a:lstStyle/>
          <a:p>
            <a:r>
              <a:rPr lang="sv-SE" sz="2400" smtClean="0"/>
              <a:t>Pressure Sensor Properties – Parameters Source</a:t>
            </a:r>
          </a:p>
          <a:p>
            <a:pPr lvl="1"/>
            <a:r>
              <a:rPr lang="sv-SE" sz="2000" smtClean="0"/>
              <a:t>Map tank parameters to source devices connected to the tankbus</a:t>
            </a:r>
          </a:p>
          <a:p>
            <a:r>
              <a:rPr lang="sv-SE" sz="2400" smtClean="0"/>
              <a:t>If 2240 is used, vapor temp is automatically mapped to the avg temp of all spot sensors above product surface</a:t>
            </a:r>
          </a:p>
          <a:p>
            <a:pPr lvl="1"/>
            <a:r>
              <a:rPr lang="sv-SE" sz="2000" smtClean="0"/>
              <a:t>Possible to map a specific sensor in this window</a:t>
            </a:r>
          </a:p>
        </p:txBody>
      </p:sp>
      <p:sp>
        <p:nvSpPr>
          <p:cNvPr id="57348" name="Slide Number Placeholder 4"/>
          <p:cNvSpPr>
            <a:spLocks noGrp="1"/>
          </p:cNvSpPr>
          <p:nvPr>
            <p:ph type="sldNum" sz="quarter" idx="12"/>
          </p:nvPr>
        </p:nvSpPr>
        <p:spPr>
          <a:noFill/>
        </p:spPr>
        <p:txBody>
          <a:bodyPr/>
          <a:lstStyle/>
          <a:p>
            <a:fld id="{727A954B-8360-454E-A2EA-7B5D7F0FD093}" type="slidenum">
              <a:rPr lang="en-US" smtClean="0"/>
              <a:pPr/>
              <a:t>37</a:t>
            </a:fld>
            <a:endParaRPr lang="en-US" smtClean="0"/>
          </a:p>
        </p:txBody>
      </p:sp>
      <p:pic>
        <p:nvPicPr>
          <p:cNvPr id="57349" name="Picture 2" descr="V:\Land_Div\Piw\Anders\Raptor\5900_RLG_RefManual\Pictures\LPG_Config\ATD_Properties_ParamSource.tif"/>
          <p:cNvPicPr>
            <a:picLocks noGrp="1" noChangeAspect="1" noChangeArrowheads="1"/>
          </p:cNvPicPr>
          <p:nvPr>
            <p:ph sz="half" idx="2"/>
          </p:nvPr>
        </p:nvPicPr>
        <p:blipFill>
          <a:blip r:embed="rId3" cstate="print"/>
          <a:srcRect/>
          <a:stretch>
            <a:fillRect/>
          </a:stretch>
        </p:blipFill>
        <p:spPr>
          <a:xfrm>
            <a:off x="5317614" y="1630366"/>
            <a:ext cx="4239647" cy="3698875"/>
          </a:xfr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Installation Austria</a:t>
            </a:r>
            <a:endParaRPr lang="sv-SE" dirty="0"/>
          </a:p>
        </p:txBody>
      </p:sp>
      <p:sp>
        <p:nvSpPr>
          <p:cNvPr id="4" name="Slide Number Placeholder 3"/>
          <p:cNvSpPr>
            <a:spLocks noGrp="1"/>
          </p:cNvSpPr>
          <p:nvPr>
            <p:ph type="sldNum" sz="quarter" idx="12"/>
          </p:nvPr>
        </p:nvSpPr>
        <p:spPr/>
        <p:txBody>
          <a:bodyPr/>
          <a:lstStyle/>
          <a:p>
            <a:pPr>
              <a:defRPr/>
            </a:pPr>
            <a:fld id="{4C8148B5-0048-4B2A-AB34-4E68CD2FF01F}" type="slidenum">
              <a:rPr lang="en-US" smtClean="0"/>
              <a:pPr>
                <a:defRPr/>
              </a:pPr>
              <a:t>38</a:t>
            </a:fld>
            <a:endParaRPr lang="en-US"/>
          </a:p>
        </p:txBody>
      </p:sp>
      <p:pic>
        <p:nvPicPr>
          <p:cNvPr id="120834" name="Picture 2"/>
          <p:cNvPicPr>
            <a:picLocks noGrp="1" noChangeAspect="1" noChangeArrowheads="1"/>
          </p:cNvPicPr>
          <p:nvPr>
            <p:ph idx="1"/>
          </p:nvPr>
        </p:nvPicPr>
        <p:blipFill>
          <a:blip r:embed="rId2" cstate="print"/>
          <a:srcRect l="9463" t="11548" r="16093"/>
          <a:stretch>
            <a:fillRect/>
          </a:stretch>
        </p:blipFill>
        <p:spPr bwMode="auto">
          <a:xfrm>
            <a:off x="2655651" y="1129398"/>
            <a:ext cx="3959158" cy="5567286"/>
          </a:xfrm>
          <a:prstGeom prst="rect">
            <a:avLst/>
          </a:prstGeom>
          <a:noFill/>
          <a:ln w="9525" cap="flat" cmpd="sng">
            <a:noFill/>
            <a:prstDash val="solid"/>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sv-SE"/>
              <a:t>Measuring on LPG/LNG</a:t>
            </a:r>
          </a:p>
        </p:txBody>
      </p:sp>
      <p:sp>
        <p:nvSpPr>
          <p:cNvPr id="292867" name="Rectangle 3"/>
          <p:cNvSpPr>
            <a:spLocks noGrp="1" noChangeArrowheads="1"/>
          </p:cNvSpPr>
          <p:nvPr>
            <p:ph idx="1"/>
          </p:nvPr>
        </p:nvSpPr>
        <p:spPr/>
        <p:txBody>
          <a:bodyPr/>
          <a:lstStyle/>
          <a:p>
            <a:pPr>
              <a:lnSpc>
                <a:spcPct val="80000"/>
              </a:lnSpc>
            </a:pPr>
            <a:r>
              <a:rPr lang="sv-SE" sz="2000" dirty="0"/>
              <a:t>What is </a:t>
            </a:r>
            <a:r>
              <a:rPr lang="sv-SE" sz="2000" b="1" dirty="0"/>
              <a:t>LPG</a:t>
            </a:r>
            <a:r>
              <a:rPr lang="sv-SE" sz="2000" dirty="0"/>
              <a:t> - </a:t>
            </a:r>
            <a:r>
              <a:rPr lang="en-US" sz="2000" dirty="0"/>
              <a:t>Liquefied Petroleum Gas</a:t>
            </a:r>
            <a:r>
              <a:rPr lang="en-US" sz="1600" dirty="0"/>
              <a:t> </a:t>
            </a:r>
            <a:r>
              <a:rPr lang="sv-SE" sz="2000" dirty="0"/>
              <a:t>?</a:t>
            </a:r>
          </a:p>
          <a:p>
            <a:pPr lvl="1">
              <a:lnSpc>
                <a:spcPct val="80000"/>
              </a:lnSpc>
            </a:pPr>
            <a:r>
              <a:rPr lang="sv-SE" sz="1800" dirty="0"/>
              <a:t>”A mixture of butane, propane and other light hydrocarbons derived from refining crude oil. At normal temperatures, it is a gas, but it can be cooled or subjected to pressure to facilitate storage and transportation.” </a:t>
            </a:r>
            <a:br>
              <a:rPr lang="sv-SE" sz="1800" dirty="0"/>
            </a:br>
            <a:r>
              <a:rPr lang="sv-SE" sz="1800" dirty="0"/>
              <a:t>According to </a:t>
            </a:r>
            <a:r>
              <a:rPr lang="sv-SE" sz="1800" i="1" dirty="0"/>
              <a:t>ConocoPhillips</a:t>
            </a:r>
            <a:r>
              <a:rPr lang="sv-SE" sz="1800" dirty="0"/>
              <a:t> .</a:t>
            </a:r>
          </a:p>
          <a:p>
            <a:pPr lvl="1">
              <a:lnSpc>
                <a:spcPct val="80000"/>
              </a:lnSpc>
            </a:pPr>
            <a:endParaRPr lang="sv-SE" sz="1800" dirty="0"/>
          </a:p>
          <a:p>
            <a:pPr>
              <a:lnSpc>
                <a:spcPct val="80000"/>
              </a:lnSpc>
            </a:pPr>
            <a:r>
              <a:rPr lang="sv-SE" sz="2000" dirty="0"/>
              <a:t>What is </a:t>
            </a:r>
            <a:r>
              <a:rPr lang="sv-SE" sz="2000" b="1" dirty="0"/>
              <a:t>LNG</a:t>
            </a:r>
            <a:r>
              <a:rPr lang="sv-SE" sz="2000" dirty="0"/>
              <a:t> - Liquefied Natural Gas?</a:t>
            </a:r>
          </a:p>
          <a:p>
            <a:pPr lvl="1">
              <a:lnSpc>
                <a:spcPct val="80000"/>
              </a:lnSpc>
            </a:pPr>
            <a:r>
              <a:rPr lang="en-US" sz="1800" dirty="0"/>
              <a:t>“Liquefied natural gas, or LNG, is natural gas in its liquid form. When natural gas is cooled to minus 259 degrees Fahrenheit (-161 degrees Celsius), it becomes a clear, colorless, odorless liquid. LNG is neither corrosive or toxic. Natural gas is primarily methane, with low concentrations of other hydrocarbons, water, carbon dioxide, nitrogen, oxygen and some sulfur compounds. During the process known as liquefaction, natural gas is cooled below its boiling point, removing most of these compounds. The remaining natural gas is primarily methane with only small amounts of other hydrocarbons. LNG weighs less than half the weight of water so it will float if spilled on water.” </a:t>
            </a:r>
            <a:br>
              <a:rPr lang="en-US" sz="1800" dirty="0"/>
            </a:br>
            <a:r>
              <a:rPr lang="en-US" sz="1800" dirty="0"/>
              <a:t>According to </a:t>
            </a:r>
            <a:r>
              <a:rPr lang="en-US" sz="1800" i="1" dirty="0"/>
              <a:t>CA Energy Commission.</a:t>
            </a:r>
            <a:endParaRPr lang="sv-SE" sz="20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sv-SE"/>
              <a:t>Measuring on LPG/LNG</a:t>
            </a:r>
          </a:p>
        </p:txBody>
      </p:sp>
      <p:sp>
        <p:nvSpPr>
          <p:cNvPr id="293891" name="Rectangle 3"/>
          <p:cNvSpPr>
            <a:spLocks noGrp="1" noChangeArrowheads="1"/>
          </p:cNvSpPr>
          <p:nvPr>
            <p:ph idx="1"/>
          </p:nvPr>
        </p:nvSpPr>
        <p:spPr/>
        <p:txBody>
          <a:bodyPr/>
          <a:lstStyle/>
          <a:p>
            <a:r>
              <a:rPr lang="sv-SE" sz="2400" dirty="0"/>
              <a:t>What happens when a Tank is filled/emptied?</a:t>
            </a:r>
            <a:endParaRPr lang="en-US" sz="2400" dirty="0"/>
          </a:p>
          <a:p>
            <a:pPr lvl="1"/>
            <a:r>
              <a:rPr lang="en-US" sz="2000" dirty="0"/>
              <a:t>After a rapid filling or emptying of the tank – or after a rapid change in temperature – it will take some time before a state of equilibrium is reached. It can take everything from a few hours to a day. By then the temperature in the liquid should be equal to the one in the vapor and the pressure should be stable</a:t>
            </a:r>
            <a:r>
              <a:rPr lang="sv-SE" sz="2000" dirty="0"/>
              <a:t>.</a:t>
            </a:r>
          </a:p>
          <a:p>
            <a:pPr lvl="1"/>
            <a:endParaRPr lang="sv-SE" sz="2000" dirty="0"/>
          </a:p>
          <a:p>
            <a:pPr lvl="1"/>
            <a:r>
              <a:rPr lang="en-US" sz="2000" dirty="0"/>
              <a:t>“Equilibrium”, </a:t>
            </a:r>
            <a:r>
              <a:rPr lang="sv-SE" sz="2000" dirty="0"/>
              <a:t>state of balance.</a:t>
            </a:r>
            <a:br>
              <a:rPr lang="sv-SE" sz="2000" dirty="0"/>
            </a:br>
            <a:r>
              <a:rPr lang="sv-SE" sz="2000" dirty="0"/>
              <a:t>In thermodynamics, two bodies placed in contact with each other are said to be in thermal equilibrium when, after a sufficient length of time, their temperatures are equal.</a:t>
            </a:r>
          </a:p>
          <a:p>
            <a:pPr lvl="1">
              <a:buFont typeface="Wingdings" pitchFamily="2" charset="2"/>
              <a:buNone/>
            </a:pPr>
            <a:endParaRPr lang="sv-SE" sz="20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sv-SE"/>
              <a:t>Why Correction?</a:t>
            </a:r>
          </a:p>
        </p:txBody>
      </p:sp>
      <p:sp>
        <p:nvSpPr>
          <p:cNvPr id="345091" name="Rectangle 3"/>
          <p:cNvSpPr>
            <a:spLocks noGrp="1" noChangeArrowheads="1"/>
          </p:cNvSpPr>
          <p:nvPr>
            <p:ph idx="1"/>
          </p:nvPr>
        </p:nvSpPr>
        <p:spPr/>
        <p:txBody>
          <a:bodyPr/>
          <a:lstStyle/>
          <a:p>
            <a:r>
              <a:rPr lang="en-GB" sz="2400" dirty="0"/>
              <a:t>Vapour and its density:</a:t>
            </a:r>
          </a:p>
          <a:p>
            <a:pPr lvl="1"/>
            <a:r>
              <a:rPr lang="en-GB" sz="2000" dirty="0"/>
              <a:t>Will affect the speed of the radar beam</a:t>
            </a:r>
          </a:p>
          <a:p>
            <a:pPr lvl="2"/>
            <a:r>
              <a:rPr lang="en-GB" sz="1800" dirty="0">
                <a:solidFill>
                  <a:schemeClr val="accent2"/>
                </a:solidFill>
              </a:rPr>
              <a:t>Higher pressure</a:t>
            </a:r>
            <a:r>
              <a:rPr lang="en-GB" sz="1800" dirty="0"/>
              <a:t> and </a:t>
            </a:r>
            <a:r>
              <a:rPr lang="en-GB" sz="1800" dirty="0">
                <a:solidFill>
                  <a:schemeClr val="hlink"/>
                </a:solidFill>
              </a:rPr>
              <a:t>Lower temperature</a:t>
            </a:r>
            <a:r>
              <a:rPr lang="en-GB" sz="1800" dirty="0"/>
              <a:t> will decrease the speed of microwaves</a:t>
            </a:r>
          </a:p>
          <a:p>
            <a:pPr lvl="2"/>
            <a:r>
              <a:rPr lang="en-GB" sz="1800" dirty="0"/>
              <a:t>Result is inaccurate measurement</a:t>
            </a:r>
          </a:p>
          <a:p>
            <a:pPr lvl="1"/>
            <a:r>
              <a:rPr lang="en-GB" sz="2000" dirty="0"/>
              <a:t>Compensation</a:t>
            </a:r>
          </a:p>
          <a:p>
            <a:pPr lvl="2"/>
            <a:r>
              <a:rPr lang="en-GB" sz="1800" dirty="0"/>
              <a:t>TR REX use the actual vapour </a:t>
            </a:r>
            <a:r>
              <a:rPr lang="en-GB" sz="1800" u="sng" dirty="0"/>
              <a:t>pressure</a:t>
            </a:r>
            <a:r>
              <a:rPr lang="en-GB" sz="1800" dirty="0"/>
              <a:t> and vapour </a:t>
            </a:r>
            <a:r>
              <a:rPr lang="en-GB" sz="1800" u="sng" dirty="0"/>
              <a:t>temperature</a:t>
            </a:r>
            <a:r>
              <a:rPr lang="en-GB" sz="1800" dirty="0"/>
              <a:t> for automatic compensation.</a:t>
            </a:r>
          </a:p>
          <a:p>
            <a:pPr lvl="2"/>
            <a:r>
              <a:rPr lang="en-GB" sz="1800" dirty="0"/>
              <a:t>Result is </a:t>
            </a:r>
            <a:r>
              <a:rPr lang="en-GB" sz="1800" u="sng" dirty="0">
                <a:solidFill>
                  <a:schemeClr val="accent1"/>
                </a:solidFill>
              </a:rPr>
              <a:t>accurate</a:t>
            </a:r>
            <a:r>
              <a:rPr lang="en-GB" sz="1800" dirty="0"/>
              <a:t> measurement</a:t>
            </a:r>
          </a:p>
          <a:p>
            <a:pPr lvl="2"/>
            <a:r>
              <a:rPr lang="en-GB" sz="1800" dirty="0" smtClean="0"/>
              <a:t>Different </a:t>
            </a:r>
            <a:r>
              <a:rPr lang="en-GB" sz="1800" dirty="0"/>
              <a:t>calculation methods must be used depending on the gas, or mix of gases, in the vessel:</a:t>
            </a:r>
          </a:p>
          <a:p>
            <a:pPr lvl="3">
              <a:buFont typeface="Wingdings" pitchFamily="2" charset="2"/>
              <a:buChar char="§"/>
            </a:pPr>
            <a:r>
              <a:rPr lang="en-GB" sz="1600" dirty="0"/>
              <a:t>LPG: usually Propane, Butane or a mix of them</a:t>
            </a:r>
          </a:p>
          <a:p>
            <a:pPr lvl="3">
              <a:buFont typeface="Wingdings" pitchFamily="2" charset="2"/>
              <a:buChar char="§"/>
            </a:pPr>
            <a:r>
              <a:rPr lang="en-GB" sz="1600" dirty="0"/>
              <a:t>LNG: Methane</a:t>
            </a:r>
            <a:endParaRPr lang="sv-SE" sz="16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t>LPG/LNG gauge -  RTG 3960 </a:t>
            </a:r>
          </a:p>
        </p:txBody>
      </p:sp>
      <p:sp>
        <p:nvSpPr>
          <p:cNvPr id="294915" name="Rectangle 3"/>
          <p:cNvSpPr>
            <a:spLocks noGrp="1" noChangeArrowheads="1"/>
          </p:cNvSpPr>
          <p:nvPr>
            <p:ph idx="1"/>
          </p:nvPr>
        </p:nvSpPr>
        <p:spPr>
          <a:xfrm>
            <a:off x="618932" y="1206500"/>
            <a:ext cx="4545741" cy="4546600"/>
          </a:xfrm>
        </p:spPr>
        <p:txBody>
          <a:bodyPr/>
          <a:lstStyle/>
          <a:p>
            <a:r>
              <a:rPr lang="en-US" sz="2000" dirty="0">
                <a:latin typeface="Verdana" pitchFamily="34" charset="0"/>
              </a:rPr>
              <a:t>Measuring range</a:t>
            </a:r>
            <a:r>
              <a:rPr lang="en-US" sz="2000" dirty="0"/>
              <a:t>.</a:t>
            </a:r>
          </a:p>
          <a:p>
            <a:pPr lvl="1"/>
            <a:r>
              <a:rPr lang="en-US" sz="1800" dirty="0"/>
              <a:t>Vessels up to 25 Bar</a:t>
            </a:r>
          </a:p>
          <a:p>
            <a:pPr lvl="1"/>
            <a:r>
              <a:rPr lang="en-US" sz="1800" dirty="0"/>
              <a:t>0.5 - 60 meters from cone end</a:t>
            </a:r>
          </a:p>
          <a:p>
            <a:r>
              <a:rPr lang="en-US" sz="2000" dirty="0"/>
              <a:t>Integrated pressure sensor. </a:t>
            </a:r>
          </a:p>
          <a:p>
            <a:r>
              <a:rPr lang="en-US" sz="2000" dirty="0"/>
              <a:t>Ball valve for safety.</a:t>
            </a:r>
          </a:p>
          <a:p>
            <a:r>
              <a:rPr lang="en-US" sz="2000" dirty="0"/>
              <a:t>Verification during normal operation.</a:t>
            </a:r>
          </a:p>
          <a:p>
            <a:r>
              <a:rPr lang="en-US" sz="2000" dirty="0"/>
              <a:t>Custody transfer accuracy.</a:t>
            </a:r>
          </a:p>
          <a:p>
            <a:r>
              <a:rPr lang="en-US" sz="2000" dirty="0"/>
              <a:t>No maintenance.</a:t>
            </a:r>
          </a:p>
          <a:p>
            <a:r>
              <a:rPr lang="en-US" sz="2000" dirty="0"/>
              <a:t>Only cone antenna inside tank.</a:t>
            </a:r>
          </a:p>
          <a:p>
            <a:r>
              <a:rPr lang="en-US" sz="2000" dirty="0"/>
              <a:t>Explosion proof.</a:t>
            </a:r>
          </a:p>
        </p:txBody>
      </p:sp>
      <p:pic>
        <p:nvPicPr>
          <p:cNvPr id="6" name="Picture 4"/>
          <p:cNvPicPr>
            <a:picLocks noChangeAspect="1" noChangeArrowheads="1"/>
          </p:cNvPicPr>
          <p:nvPr/>
        </p:nvPicPr>
        <p:blipFill>
          <a:blip r:embed="rId3" cstate="print"/>
          <a:stretch>
            <a:fillRect/>
          </a:stretch>
        </p:blipFill>
        <p:spPr>
          <a:xfrm>
            <a:off x="5327276" y="1217294"/>
            <a:ext cx="4127877" cy="4328374"/>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632686" y="406400"/>
            <a:ext cx="8685817" cy="723900"/>
          </a:xfrm>
        </p:spPr>
        <p:txBody>
          <a:bodyPr/>
          <a:lstStyle/>
          <a:p>
            <a:pPr>
              <a:defRPr/>
            </a:pPr>
            <a:r>
              <a:rPr lang="en-GB" dirty="0" smtClean="0"/>
              <a:t>LPG/LNG gauge - pressure parts</a:t>
            </a:r>
          </a:p>
        </p:txBody>
      </p:sp>
      <p:pic>
        <p:nvPicPr>
          <p:cNvPr id="26627" name="Picture 4" descr="Copy of LPG antenn+ventil"/>
          <p:cNvPicPr>
            <a:picLocks noChangeAspect="1" noChangeArrowheads="1"/>
          </p:cNvPicPr>
          <p:nvPr/>
        </p:nvPicPr>
        <p:blipFill>
          <a:blip r:embed="rId3" cstate="print"/>
          <a:srcRect/>
          <a:stretch>
            <a:fillRect/>
          </a:stretch>
        </p:blipFill>
        <p:spPr bwMode="auto">
          <a:xfrm>
            <a:off x="3558838" y="1428751"/>
            <a:ext cx="3098071" cy="4500563"/>
          </a:xfrm>
          <a:prstGeom prst="rect">
            <a:avLst/>
          </a:prstGeom>
          <a:noFill/>
          <a:ln w="3175">
            <a:noFill/>
            <a:miter lim="800000"/>
            <a:headEnd/>
            <a:tailEnd/>
          </a:ln>
        </p:spPr>
      </p:pic>
      <p:sp>
        <p:nvSpPr>
          <p:cNvPr id="26628" name="Text Box 37"/>
          <p:cNvSpPr txBox="1">
            <a:spLocks noChangeArrowheads="1"/>
          </p:cNvSpPr>
          <p:nvPr/>
        </p:nvSpPr>
        <p:spPr bwMode="auto">
          <a:xfrm>
            <a:off x="696293" y="1357331"/>
            <a:ext cx="2707803" cy="276999"/>
          </a:xfrm>
          <a:prstGeom prst="rect">
            <a:avLst/>
          </a:prstGeom>
          <a:noFill/>
          <a:ln w="9525">
            <a:noFill/>
            <a:miter lim="800000"/>
            <a:headEnd/>
            <a:tailEnd/>
          </a:ln>
        </p:spPr>
        <p:txBody>
          <a:bodyPr>
            <a:spAutoFit/>
          </a:bodyPr>
          <a:lstStyle/>
          <a:p>
            <a:pPr algn="r">
              <a:spcBef>
                <a:spcPct val="50000"/>
              </a:spcBef>
            </a:pPr>
            <a:r>
              <a:rPr lang="sv-SE" sz="1200" b="0" dirty="0">
                <a:latin typeface="+mn-lt"/>
              </a:rPr>
              <a:t>Handle for verification mode</a:t>
            </a:r>
            <a:endParaRPr lang="en-US" sz="1200" b="0" dirty="0">
              <a:latin typeface="+mn-lt"/>
            </a:endParaRPr>
          </a:p>
        </p:txBody>
      </p:sp>
      <p:cxnSp>
        <p:nvCxnSpPr>
          <p:cNvPr id="26629" name="Straight Arrow Connector 14"/>
          <p:cNvCxnSpPr>
            <a:cxnSpLocks noChangeShapeType="1"/>
          </p:cNvCxnSpPr>
          <p:nvPr/>
        </p:nvCxnSpPr>
        <p:spPr bwMode="auto">
          <a:xfrm>
            <a:off x="3326738" y="1500207"/>
            <a:ext cx="1315218" cy="1587"/>
          </a:xfrm>
          <a:prstGeom prst="straightConnector1">
            <a:avLst/>
          </a:prstGeom>
          <a:noFill/>
          <a:ln w="9525" algn="ctr">
            <a:solidFill>
              <a:srgbClr val="000000"/>
            </a:solidFill>
            <a:round/>
            <a:headEnd/>
            <a:tailEnd type="triangle" w="med" len="med"/>
          </a:ln>
        </p:spPr>
      </p:cxnSp>
      <p:sp>
        <p:nvSpPr>
          <p:cNvPr id="26630" name="Text Box 37"/>
          <p:cNvSpPr txBox="1">
            <a:spLocks noChangeArrowheads="1"/>
          </p:cNvSpPr>
          <p:nvPr/>
        </p:nvSpPr>
        <p:spPr bwMode="auto">
          <a:xfrm>
            <a:off x="5754255" y="1143019"/>
            <a:ext cx="2707804" cy="553998"/>
          </a:xfrm>
          <a:prstGeom prst="rect">
            <a:avLst/>
          </a:prstGeom>
          <a:noFill/>
          <a:ln w="9525">
            <a:noFill/>
            <a:miter lim="800000"/>
            <a:headEnd/>
            <a:tailEnd/>
          </a:ln>
        </p:spPr>
        <p:txBody>
          <a:bodyPr>
            <a:spAutoFit/>
          </a:bodyPr>
          <a:lstStyle/>
          <a:p>
            <a:pPr algn="l">
              <a:spcBef>
                <a:spcPct val="50000"/>
              </a:spcBef>
            </a:pPr>
            <a:r>
              <a:rPr lang="sv-SE" sz="1200" b="0" dirty="0"/>
              <a:t>Pressure sensor (vapor</a:t>
            </a:r>
            <a:r>
              <a:rPr lang="sv-SE" sz="1200" b="0" dirty="0" smtClean="0"/>
              <a:t>)</a:t>
            </a:r>
          </a:p>
          <a:p>
            <a:pPr algn="l">
              <a:spcBef>
                <a:spcPct val="50000"/>
              </a:spcBef>
            </a:pPr>
            <a:r>
              <a:rPr lang="sv-SE" sz="1200" dirty="0" smtClean="0"/>
              <a:t>Note: Not installed in LNG</a:t>
            </a:r>
            <a:endParaRPr lang="en-US" sz="1200" b="0" dirty="0"/>
          </a:p>
        </p:txBody>
      </p:sp>
      <p:cxnSp>
        <p:nvCxnSpPr>
          <p:cNvPr id="26631" name="Straight Arrow Connector 22"/>
          <p:cNvCxnSpPr>
            <a:cxnSpLocks noChangeShapeType="1"/>
          </p:cNvCxnSpPr>
          <p:nvPr/>
        </p:nvCxnSpPr>
        <p:spPr bwMode="auto">
          <a:xfrm rot="10800000" flipV="1">
            <a:off x="5800717" y="1336675"/>
            <a:ext cx="1720" cy="592138"/>
          </a:xfrm>
          <a:prstGeom prst="straightConnector1">
            <a:avLst/>
          </a:prstGeom>
          <a:noFill/>
          <a:ln w="9525" algn="ctr">
            <a:solidFill>
              <a:srgbClr val="000000"/>
            </a:solidFill>
            <a:round/>
            <a:headEnd/>
            <a:tailEnd type="triangle" w="med" len="med"/>
          </a:ln>
        </p:spPr>
      </p:cxnSp>
      <p:sp>
        <p:nvSpPr>
          <p:cNvPr id="26632" name="Text Box 37"/>
          <p:cNvSpPr txBox="1">
            <a:spLocks noChangeArrowheads="1"/>
          </p:cNvSpPr>
          <p:nvPr/>
        </p:nvSpPr>
        <p:spPr bwMode="auto">
          <a:xfrm>
            <a:off x="696293" y="2000269"/>
            <a:ext cx="2707803" cy="276999"/>
          </a:xfrm>
          <a:prstGeom prst="rect">
            <a:avLst/>
          </a:prstGeom>
          <a:noFill/>
          <a:ln w="9525">
            <a:noFill/>
            <a:miter lim="800000"/>
            <a:headEnd/>
            <a:tailEnd/>
          </a:ln>
        </p:spPr>
        <p:txBody>
          <a:bodyPr>
            <a:spAutoFit/>
          </a:bodyPr>
          <a:lstStyle/>
          <a:p>
            <a:pPr algn="r">
              <a:spcBef>
                <a:spcPct val="50000"/>
              </a:spcBef>
            </a:pPr>
            <a:r>
              <a:rPr lang="sv-SE" sz="1200" b="0" dirty="0"/>
              <a:t>Pressure sealing (quartz window)</a:t>
            </a:r>
            <a:endParaRPr lang="en-US" sz="1200" b="0" dirty="0"/>
          </a:p>
        </p:txBody>
      </p:sp>
      <p:cxnSp>
        <p:nvCxnSpPr>
          <p:cNvPr id="26633" name="Straight Arrow Connector 25"/>
          <p:cNvCxnSpPr>
            <a:cxnSpLocks noChangeShapeType="1"/>
          </p:cNvCxnSpPr>
          <p:nvPr/>
        </p:nvCxnSpPr>
        <p:spPr bwMode="auto">
          <a:xfrm>
            <a:off x="3326738" y="2143125"/>
            <a:ext cx="1315218" cy="1588"/>
          </a:xfrm>
          <a:prstGeom prst="straightConnector1">
            <a:avLst/>
          </a:prstGeom>
          <a:noFill/>
          <a:ln w="9525" algn="ctr">
            <a:solidFill>
              <a:srgbClr val="000000"/>
            </a:solidFill>
            <a:round/>
            <a:headEnd/>
            <a:tailEnd type="triangle" w="med" len="med"/>
          </a:ln>
        </p:spPr>
      </p:cxnSp>
      <p:sp>
        <p:nvSpPr>
          <p:cNvPr id="26634" name="Text Box 37"/>
          <p:cNvSpPr txBox="1">
            <a:spLocks noChangeArrowheads="1"/>
          </p:cNvSpPr>
          <p:nvPr/>
        </p:nvSpPr>
        <p:spPr bwMode="auto">
          <a:xfrm>
            <a:off x="7195022" y="2682894"/>
            <a:ext cx="1547316" cy="276999"/>
          </a:xfrm>
          <a:prstGeom prst="rect">
            <a:avLst/>
          </a:prstGeom>
          <a:noFill/>
          <a:ln w="9525">
            <a:noFill/>
            <a:miter lim="800000"/>
            <a:headEnd/>
            <a:tailEnd/>
          </a:ln>
        </p:spPr>
        <p:txBody>
          <a:bodyPr>
            <a:spAutoFit/>
          </a:bodyPr>
          <a:lstStyle/>
          <a:p>
            <a:pPr algn="l">
              <a:spcBef>
                <a:spcPct val="50000"/>
              </a:spcBef>
            </a:pPr>
            <a:r>
              <a:rPr lang="sv-SE" sz="1200" b="0" dirty="0"/>
              <a:t>Ball Valve</a:t>
            </a:r>
            <a:endParaRPr lang="en-US" sz="1200" b="0" dirty="0"/>
          </a:p>
        </p:txBody>
      </p:sp>
      <p:cxnSp>
        <p:nvCxnSpPr>
          <p:cNvPr id="26635" name="Straight Arrow Connector 27"/>
          <p:cNvCxnSpPr>
            <a:cxnSpLocks noChangeShapeType="1"/>
          </p:cNvCxnSpPr>
          <p:nvPr/>
        </p:nvCxnSpPr>
        <p:spPr bwMode="auto">
          <a:xfrm rot="10800000">
            <a:off x="5415607" y="2805132"/>
            <a:ext cx="1856780" cy="1587"/>
          </a:xfrm>
          <a:prstGeom prst="straightConnector1">
            <a:avLst/>
          </a:prstGeom>
          <a:noFill/>
          <a:ln w="9525" algn="ctr">
            <a:solidFill>
              <a:srgbClr val="000000"/>
            </a:solidFill>
            <a:round/>
            <a:headEnd/>
            <a:tailEnd type="triangle" w="med" len="med"/>
          </a:ln>
        </p:spPr>
      </p:cxnSp>
      <p:sp>
        <p:nvSpPr>
          <p:cNvPr id="26636" name="Text Box 37"/>
          <p:cNvSpPr txBox="1">
            <a:spLocks noChangeArrowheads="1"/>
          </p:cNvSpPr>
          <p:nvPr/>
        </p:nvSpPr>
        <p:spPr bwMode="auto">
          <a:xfrm>
            <a:off x="696293" y="3571882"/>
            <a:ext cx="2707803" cy="276999"/>
          </a:xfrm>
          <a:prstGeom prst="rect">
            <a:avLst/>
          </a:prstGeom>
          <a:noFill/>
          <a:ln w="9525">
            <a:noFill/>
            <a:miter lim="800000"/>
            <a:headEnd/>
            <a:tailEnd/>
          </a:ln>
        </p:spPr>
        <p:txBody>
          <a:bodyPr>
            <a:spAutoFit/>
          </a:bodyPr>
          <a:lstStyle/>
          <a:p>
            <a:pPr algn="r">
              <a:spcBef>
                <a:spcPct val="50000"/>
              </a:spcBef>
            </a:pPr>
            <a:r>
              <a:rPr lang="sv-SE" sz="1200" b="0" dirty="0"/>
              <a:t>Flange 150, 300 or 600 psi</a:t>
            </a:r>
            <a:endParaRPr lang="en-US" sz="1200" b="0" dirty="0"/>
          </a:p>
        </p:txBody>
      </p:sp>
      <p:cxnSp>
        <p:nvCxnSpPr>
          <p:cNvPr id="26637" name="Straight Arrow Connector 30"/>
          <p:cNvCxnSpPr>
            <a:cxnSpLocks noChangeShapeType="1"/>
          </p:cNvCxnSpPr>
          <p:nvPr/>
        </p:nvCxnSpPr>
        <p:spPr bwMode="auto">
          <a:xfrm>
            <a:off x="3326731" y="3714750"/>
            <a:ext cx="928390" cy="1588"/>
          </a:xfrm>
          <a:prstGeom prst="straightConnector1">
            <a:avLst/>
          </a:prstGeom>
          <a:noFill/>
          <a:ln w="9525" algn="ctr">
            <a:solidFill>
              <a:srgbClr val="000000"/>
            </a:solidFill>
            <a:round/>
            <a:headEnd/>
            <a:tailEnd type="triangle" w="med" len="med"/>
          </a:ln>
        </p:spPr>
      </p:cxnSp>
      <p:sp>
        <p:nvSpPr>
          <p:cNvPr id="26638" name="Text Box 37"/>
          <p:cNvSpPr txBox="1">
            <a:spLocks noChangeArrowheads="1"/>
          </p:cNvSpPr>
          <p:nvPr/>
        </p:nvSpPr>
        <p:spPr bwMode="auto">
          <a:xfrm>
            <a:off x="7195022" y="4429143"/>
            <a:ext cx="2243608" cy="461665"/>
          </a:xfrm>
          <a:prstGeom prst="rect">
            <a:avLst/>
          </a:prstGeom>
          <a:noFill/>
          <a:ln w="9525">
            <a:noFill/>
            <a:miter lim="800000"/>
            <a:headEnd/>
            <a:tailEnd/>
          </a:ln>
        </p:spPr>
        <p:txBody>
          <a:bodyPr>
            <a:spAutoFit/>
          </a:bodyPr>
          <a:lstStyle/>
          <a:p>
            <a:pPr algn="l">
              <a:spcBef>
                <a:spcPct val="50000"/>
              </a:spcBef>
            </a:pPr>
            <a:r>
              <a:rPr lang="sv-SE" sz="1200" b="0" dirty="0"/>
              <a:t>LPG Antenna, Stainless Steel</a:t>
            </a:r>
            <a:br>
              <a:rPr lang="sv-SE" sz="1200" b="0" dirty="0"/>
            </a:br>
            <a:r>
              <a:rPr lang="sv-SE" sz="1200" b="0" dirty="0"/>
              <a:t>4” sch 10 &amp; 40 + 100mm</a:t>
            </a:r>
            <a:endParaRPr lang="en-US" sz="1200" b="0" dirty="0"/>
          </a:p>
        </p:txBody>
      </p:sp>
      <p:cxnSp>
        <p:nvCxnSpPr>
          <p:cNvPr id="26639" name="Straight Arrow Connector 38"/>
          <p:cNvCxnSpPr>
            <a:cxnSpLocks noChangeShapeType="1"/>
          </p:cNvCxnSpPr>
          <p:nvPr/>
        </p:nvCxnSpPr>
        <p:spPr bwMode="auto">
          <a:xfrm rot="10800000">
            <a:off x="5194576" y="4601202"/>
            <a:ext cx="2077818" cy="29555"/>
          </a:xfrm>
          <a:prstGeom prst="straightConnector1">
            <a:avLst/>
          </a:prstGeom>
          <a:noFill/>
          <a:ln w="9525" algn="ctr">
            <a:solidFill>
              <a:srgbClr val="000000"/>
            </a:solidFill>
            <a:round/>
            <a:headEnd/>
            <a:tailEnd type="triangle" w="med" len="med"/>
          </a:ln>
        </p:spPr>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t>LPG/LNG gauge -  RTG 3960</a:t>
            </a:r>
            <a:endParaRPr lang="sv-SE"/>
          </a:p>
        </p:txBody>
      </p:sp>
      <p:sp>
        <p:nvSpPr>
          <p:cNvPr id="344067" name="Rectangle 3"/>
          <p:cNvSpPr>
            <a:spLocks noGrp="1" noChangeArrowheads="1"/>
          </p:cNvSpPr>
          <p:nvPr>
            <p:ph idx="1"/>
          </p:nvPr>
        </p:nvSpPr>
        <p:spPr/>
        <p:txBody>
          <a:bodyPr/>
          <a:lstStyle/>
          <a:p>
            <a:r>
              <a:rPr lang="sv-SE" sz="3200" dirty="0" smtClean="0"/>
              <a:t>Why </a:t>
            </a:r>
            <a:r>
              <a:rPr lang="sv-SE" sz="3200" dirty="0"/>
              <a:t>a Ball valve?</a:t>
            </a:r>
          </a:p>
          <a:p>
            <a:pPr lvl="1"/>
            <a:r>
              <a:rPr lang="sv-SE" sz="2800" dirty="0"/>
              <a:t>A LPG tank contains a gas with high pressure </a:t>
            </a:r>
          </a:p>
          <a:p>
            <a:pPr lvl="1"/>
            <a:r>
              <a:rPr lang="sv-SE" sz="2800" dirty="0"/>
              <a:t>The fireproof ball-valve makes it possible to seal the tank in cases like when the Pressure sensor needs to be replaced</a:t>
            </a:r>
          </a:p>
          <a:p>
            <a:pPr lvl="1"/>
            <a:endParaRPr lang="sv-SE" sz="2800" dirty="0"/>
          </a:p>
          <a:p>
            <a:pPr lvl="1"/>
            <a:endParaRPr lang="sv-SE" dirty="0"/>
          </a:p>
          <a:p>
            <a:pPr lvl="1"/>
            <a:endParaRPr lang="sv-SE" dirty="0"/>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16462984</TotalTime>
  <Pages>13</Pages>
  <Words>1919</Words>
  <Application>Microsoft Office PowerPoint</Application>
  <PresentationFormat>Custom</PresentationFormat>
  <Paragraphs>318</Paragraphs>
  <Slides>38</Slides>
  <Notes>32</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1" baseType="lpstr">
      <vt:lpstr>RTG_White</vt:lpstr>
      <vt:lpstr>Photo Editor Photo</vt:lpstr>
      <vt:lpstr>Image</vt:lpstr>
      <vt:lpstr>Slide 1</vt:lpstr>
      <vt:lpstr>Lessons goal</vt:lpstr>
      <vt:lpstr>Common Tank types</vt:lpstr>
      <vt:lpstr>Measuring on LPG/LNG</vt:lpstr>
      <vt:lpstr>Measuring on LPG/LNG</vt:lpstr>
      <vt:lpstr>Why Correction?</vt:lpstr>
      <vt:lpstr>LPG/LNG gauge -  RTG 3960 </vt:lpstr>
      <vt:lpstr>LPG/LNG gauge - pressure parts</vt:lpstr>
      <vt:lpstr>LPG/LNG gauge -  RTG 3960</vt:lpstr>
      <vt:lpstr>LPG/LNG gauge - pressure tested</vt:lpstr>
      <vt:lpstr>LPG/LNG gauge - still pipe </vt:lpstr>
      <vt:lpstr>LPG/LNG gauge -  RTG 3960</vt:lpstr>
      <vt:lpstr>Reference Pins – how does it work?</vt:lpstr>
      <vt:lpstr>Reference Pins – Operation mode</vt:lpstr>
      <vt:lpstr>Reference Pins – TEST mode</vt:lpstr>
      <vt:lpstr>Mechanical Mounting</vt:lpstr>
      <vt:lpstr>Installation</vt:lpstr>
      <vt:lpstr>LPG Configuration </vt:lpstr>
      <vt:lpstr>Configuration</vt:lpstr>
      <vt:lpstr>Configuration</vt:lpstr>
      <vt:lpstr>Configuration</vt:lpstr>
      <vt:lpstr>Configuration</vt:lpstr>
      <vt:lpstr>Configuration</vt:lpstr>
      <vt:lpstr>Configuration</vt:lpstr>
      <vt:lpstr>Configuration</vt:lpstr>
      <vt:lpstr>Configuration</vt:lpstr>
      <vt:lpstr>Configuration –Don’t forget……..</vt:lpstr>
      <vt:lpstr>LPG Verification</vt:lpstr>
      <vt:lpstr>LPG Verification</vt:lpstr>
      <vt:lpstr>Slide 30</vt:lpstr>
      <vt:lpstr>5900S pressure parts</vt:lpstr>
      <vt:lpstr>5900S vs REX 3960</vt:lpstr>
      <vt:lpstr>5900S vs REX 3960</vt:lpstr>
      <vt:lpstr>5900S Reference Pin</vt:lpstr>
      <vt:lpstr>5900 S Reference Pin</vt:lpstr>
      <vt:lpstr>5900S pin verification</vt:lpstr>
      <vt:lpstr>5900S Temp and Pressure</vt:lpstr>
      <vt:lpstr>Installation Austria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LPG/LNG</dc:title>
  <dc:subject>LPG/LNG</dc:subject>
  <dc:creator>Asko Häkkilä</dc:creator>
  <cp:keywords>LPG, Basic</cp:keywords>
  <dc:description>LPG/LNG, Basic Training Course</dc:description>
  <cp:lastModifiedBy>Don.Wij</cp:lastModifiedBy>
  <cp:revision>416</cp:revision>
  <cp:lastPrinted>2002-11-21T08:15:22Z</cp:lastPrinted>
  <dcterms:created xsi:type="dcterms:W3CDTF">1997-03-14T16:54:10Z</dcterms:created>
  <dcterms:modified xsi:type="dcterms:W3CDTF">2012-10-15T02:45:47Z</dcterms:modified>
</cp:coreProperties>
</file>